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3da9108bad44e38" /><Relationship Type="http://schemas.openxmlformats.org/officeDocument/2006/relationships/extended-properties" Target="/docProps/app.xml" Id="R42027bf1aaa2483e" /><Relationship Type="http://schemas.openxmlformats.org/officeDocument/2006/relationships/officeDocument" Target="/ppt/presentation.xml" Id="Ra14c51105b454c3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eaffd14b1634a04"/>
  </p:sldMasterIdLst>
  <p:notesMasterIdLst>
    <p:notesMasterId xmlns:r="http://schemas.openxmlformats.org/officeDocument/2006/relationships" r:id="Rb0a783489ee2477a"/>
  </p:notesMasterIdLst>
  <p:sldIdLst>
    <p:sldId xmlns:r="http://schemas.openxmlformats.org/officeDocument/2006/relationships" id="256" r:id="Rd976bc2a1c264c51"/>
    <p:sldId xmlns:r="http://schemas.openxmlformats.org/officeDocument/2006/relationships" id="257" r:id="Re3e6c499f2c145d6"/>
    <p:sldId xmlns:r="http://schemas.openxmlformats.org/officeDocument/2006/relationships" id="258" r:id="R9c2ecdc968a04caa"/>
    <p:sldId xmlns:r="http://schemas.openxmlformats.org/officeDocument/2006/relationships" id="259" r:id="R897c6b136a824408"/>
    <p:sldId xmlns:r="http://schemas.openxmlformats.org/officeDocument/2006/relationships" id="260" r:id="R06278986825048b5"/>
    <p:sldId xmlns:r="http://schemas.openxmlformats.org/officeDocument/2006/relationships" id="261" r:id="R32c267c2651146f1"/>
    <p:sldId xmlns:r="http://schemas.openxmlformats.org/officeDocument/2006/relationships" id="262" r:id="Raf695f7de07f4f63"/>
    <p:sldId xmlns:r="http://schemas.openxmlformats.org/officeDocument/2006/relationships" id="263" r:id="Ref2e8c64668e431f"/>
    <p:sldId xmlns:r="http://schemas.openxmlformats.org/officeDocument/2006/relationships" id="264" r:id="Rf4b01b0ba9b440ec"/>
    <p:sldId xmlns:r="http://schemas.openxmlformats.org/officeDocument/2006/relationships" id="265" r:id="Rfcab92a99c824245"/>
    <p:sldId xmlns:r="http://schemas.openxmlformats.org/officeDocument/2006/relationships" id="266" r:id="R85c7e319f71046c3"/>
    <p:sldId xmlns:r="http://schemas.openxmlformats.org/officeDocument/2006/relationships" id="267" r:id="R356fcaf33bf942f2"/>
    <p:sldId xmlns:r="http://schemas.openxmlformats.org/officeDocument/2006/relationships" id="268" r:id="R48b6c3331c334723"/>
    <p:sldId xmlns:r="http://schemas.openxmlformats.org/officeDocument/2006/relationships" id="269" r:id="Rd544048ab900463c"/>
    <p:sldId xmlns:r="http://schemas.openxmlformats.org/officeDocument/2006/relationships" id="270" r:id="Rfcea1d5ecced4e65"/>
    <p:sldId xmlns:r="http://schemas.openxmlformats.org/officeDocument/2006/relationships" id="271" r:id="R3ab43f98a09f428f"/>
    <p:sldId xmlns:r="http://schemas.openxmlformats.org/officeDocument/2006/relationships" id="272" r:id="R4c06073d898742a5"/>
    <p:sldId xmlns:r="http://schemas.openxmlformats.org/officeDocument/2006/relationships" id="273" r:id="Raf048e0247bb4694"/>
    <p:sldId xmlns:r="http://schemas.openxmlformats.org/officeDocument/2006/relationships" id="274" r:id="R37341dcba9c84a7d"/>
    <p:sldId xmlns:r="http://schemas.openxmlformats.org/officeDocument/2006/relationships" id="275" r:id="R01520125100d46df"/>
    <p:sldId xmlns:r="http://schemas.openxmlformats.org/officeDocument/2006/relationships" id="276" r:id="Rc03cf24b839b48b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2b874d49fdf4896" /><Relationship Type="http://schemas.openxmlformats.org/officeDocument/2006/relationships/slideMaster" Target="/ppt/slideMasters/slideMaster1.xml" Id="Rceaffd14b1634a04" /><Relationship Type="http://schemas.openxmlformats.org/officeDocument/2006/relationships/notesMaster" Target="/ppt/notesMasters/notesMaster1.xml" Id="Rb0a783489ee2477a" /><Relationship Type="http://schemas.openxmlformats.org/officeDocument/2006/relationships/presProps" Target="/ppt/presProps.xml" Id="R0bcb134aaba74147" /><Relationship Type="http://schemas.openxmlformats.org/officeDocument/2006/relationships/tableStyles" Target="/ppt/tableStyles.xml" Id="R8970fe9bbe494c93" /><Relationship Type="http://schemas.openxmlformats.org/officeDocument/2006/relationships/slide" Target="/ppt/slides/slide1.xml" Id="Rd976bc2a1c264c51" /><Relationship Type="http://schemas.openxmlformats.org/officeDocument/2006/relationships/slide" Target="/ppt/slides/slide2.xml" Id="Re3e6c499f2c145d6" /><Relationship Type="http://schemas.openxmlformats.org/officeDocument/2006/relationships/slide" Target="/ppt/slides/slide3.xml" Id="R9c2ecdc968a04caa" /><Relationship Type="http://schemas.openxmlformats.org/officeDocument/2006/relationships/slide" Target="/ppt/slides/slide4.xml" Id="R897c6b136a824408" /><Relationship Type="http://schemas.openxmlformats.org/officeDocument/2006/relationships/slide" Target="/ppt/slides/slide5.xml" Id="R06278986825048b5" /><Relationship Type="http://schemas.openxmlformats.org/officeDocument/2006/relationships/slide" Target="/ppt/slides/slide6.xml" Id="R32c267c2651146f1" /><Relationship Type="http://schemas.openxmlformats.org/officeDocument/2006/relationships/slide" Target="/ppt/slides/slide7.xml" Id="Raf695f7de07f4f63" /><Relationship Type="http://schemas.openxmlformats.org/officeDocument/2006/relationships/slide" Target="/ppt/slides/slide8.xml" Id="Ref2e8c64668e431f" /><Relationship Type="http://schemas.openxmlformats.org/officeDocument/2006/relationships/slide" Target="/ppt/slides/slide9.xml" Id="Rf4b01b0ba9b440ec" /><Relationship Type="http://schemas.openxmlformats.org/officeDocument/2006/relationships/slide" Target="/ppt/slides/slide10.xml" Id="Rfcab92a99c824245" /><Relationship Type="http://schemas.openxmlformats.org/officeDocument/2006/relationships/slide" Target="/ppt/slides/slide11.xml" Id="R85c7e319f71046c3" /><Relationship Type="http://schemas.openxmlformats.org/officeDocument/2006/relationships/slide" Target="/ppt/slides/slide12.xml" Id="R356fcaf33bf942f2" /><Relationship Type="http://schemas.openxmlformats.org/officeDocument/2006/relationships/slide" Target="/ppt/slides/slide13.xml" Id="R48b6c3331c334723" /><Relationship Type="http://schemas.openxmlformats.org/officeDocument/2006/relationships/slide" Target="/ppt/slides/slide14.xml" Id="Rd544048ab900463c" /><Relationship Type="http://schemas.openxmlformats.org/officeDocument/2006/relationships/slide" Target="/ppt/slides/slide15.xml" Id="Rfcea1d5ecced4e65" /><Relationship Type="http://schemas.openxmlformats.org/officeDocument/2006/relationships/slide" Target="/ppt/slides/slide16.xml" Id="R3ab43f98a09f428f" /><Relationship Type="http://schemas.openxmlformats.org/officeDocument/2006/relationships/slide" Target="/ppt/slides/slide17.xml" Id="R4c06073d898742a5" /><Relationship Type="http://schemas.openxmlformats.org/officeDocument/2006/relationships/slide" Target="/ppt/slides/slide18.xml" Id="Raf048e0247bb4694" /><Relationship Type="http://schemas.openxmlformats.org/officeDocument/2006/relationships/slide" Target="/ppt/slides/slide19.xml" Id="R37341dcba9c84a7d" /><Relationship Type="http://schemas.openxmlformats.org/officeDocument/2006/relationships/slide" Target="/ppt/slides/slide20.xml" Id="R01520125100d46df" /><Relationship Type="http://schemas.openxmlformats.org/officeDocument/2006/relationships/slide" Target="/ppt/slides/slide21.xml" Id="Rc03cf24b839b48b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66b46e3749a4b1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e8f68ed90ce40a2" /><Relationship Type="http://schemas.openxmlformats.org/officeDocument/2006/relationships/notesMaster" Target="/ppt/notesMasters/notesMaster1.xml" Id="Rb0a8455210c2487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810a73dc9d348cb" /><Relationship Type="http://schemas.openxmlformats.org/officeDocument/2006/relationships/notesMaster" Target="/ppt/notesMasters/notesMaster1.xml" Id="Rf50574b3ec49400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bdfe2d8dbeb4f02" /><Relationship Type="http://schemas.openxmlformats.org/officeDocument/2006/relationships/notesMaster" Target="/ppt/notesMasters/notesMaster1.xml" Id="R6bda8e1d280f418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eb6504c717f49b8" /><Relationship Type="http://schemas.openxmlformats.org/officeDocument/2006/relationships/notesMaster" Target="/ppt/notesMasters/notesMaster1.xml" Id="R39d0adf379ba461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f0e1564946b416c" /><Relationship Type="http://schemas.openxmlformats.org/officeDocument/2006/relationships/notesMaster" Target="/ppt/notesMasters/notesMaster1.xml" Id="Rb104260f0b5e439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1ccc5b6772441dc" /><Relationship Type="http://schemas.openxmlformats.org/officeDocument/2006/relationships/notesMaster" Target="/ppt/notesMasters/notesMaster1.xml" Id="R96240c2f916a479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3d092aa256e4194" /><Relationship Type="http://schemas.openxmlformats.org/officeDocument/2006/relationships/notesMaster" Target="/ppt/notesMasters/notesMaster1.xml" Id="Rb1e01fa3928b4ba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b861ea69a094b3b" /><Relationship Type="http://schemas.openxmlformats.org/officeDocument/2006/relationships/notesMaster" Target="/ppt/notesMasters/notesMaster1.xml" Id="R986e65a471ca49d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3f4a774d4dc4144" /><Relationship Type="http://schemas.openxmlformats.org/officeDocument/2006/relationships/notesMaster" Target="/ppt/notesMasters/notesMaster1.xml" Id="R219c24270054447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75df1ea35804694" /><Relationship Type="http://schemas.openxmlformats.org/officeDocument/2006/relationships/notesMaster" Target="/ppt/notesMasters/notesMaster1.xml" Id="R061c1e560ce04de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afec65d9f1842bb" /><Relationship Type="http://schemas.openxmlformats.org/officeDocument/2006/relationships/notesMaster" Target="/ppt/notesMasters/notesMaster1.xml" Id="R10f621a6bd354fa3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ba30b9f940924c5f" /><Relationship Type="http://schemas.openxmlformats.org/officeDocument/2006/relationships/notesMaster" Target="/ppt/notesMasters/notesMaster1.xml" Id="R300bf2aeb0254847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98f8e3f90753460e" /><Relationship Type="http://schemas.openxmlformats.org/officeDocument/2006/relationships/notesMaster" Target="/ppt/notesMasters/notesMaster1.xml" Id="Rc85b8fb0e00e4681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4cd1ce9494414665" /><Relationship Type="http://schemas.openxmlformats.org/officeDocument/2006/relationships/notesMaster" Target="/ppt/notesMasters/notesMaster1.xml" Id="Rb10014675d204c51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7c857f272df040ca" /><Relationship Type="http://schemas.openxmlformats.org/officeDocument/2006/relationships/notesMaster" Target="/ppt/notesMasters/notesMaster1.xml" Id="Rd0ba695d8a4945fd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537d7824ad424d3c" /><Relationship Type="http://schemas.openxmlformats.org/officeDocument/2006/relationships/notesMaster" Target="/ppt/notesMasters/notesMaster1.xml" Id="R1e6bc230f060426a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0b7bb5a2eebf4f08" /><Relationship Type="http://schemas.openxmlformats.org/officeDocument/2006/relationships/notesMaster" Target="/ppt/notesMasters/notesMaster1.xml" Id="R79ba5588e9954ca8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b50e8d6d30554936" /><Relationship Type="http://schemas.openxmlformats.org/officeDocument/2006/relationships/notesMaster" Target="/ppt/notesMasters/notesMaster1.xml" Id="R4c9d574b979b488c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6f930c1e22714a0b" /><Relationship Type="http://schemas.openxmlformats.org/officeDocument/2006/relationships/notesMaster" Target="/ppt/notesMasters/notesMaster1.xml" Id="R4713ac543cd54567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642dfe0c58034705" /><Relationship Type="http://schemas.openxmlformats.org/officeDocument/2006/relationships/notesMaster" Target="/ppt/notesMasters/notesMaster1.xml" Id="Rb5072b0961e24d93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129056bc51904117" /><Relationship Type="http://schemas.openxmlformats.org/officeDocument/2006/relationships/notesMaster" Target="/ppt/notesMasters/notesMaster1.xml" Id="R4f05ae11141747f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stock: Toàn BDS / Pexels https://www.pexels.com/video/aerial-view-of-busy-container-port-operations-32834326/ . Illustrative stock, not WMM project evidence. Logo: user-provided original.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Copy source: WMM public website content draft 1. Publish after confirming contact channel and terms. Current website request form downloads a draft only and does not transmit. CTA should be linked to an approved reception channel when available.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Copy source: WMM public website content draft 2. Publish after confirming contact channel and terms. Current website request form downloads a draft only and does not transmit. CTA should be linked to an approved reception channel when available.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Copy source: WMM public website content draft 3. Publish after confirming contact channel and terms. Current website request form downloads a draft only and does not transmit. CTA should be linked to an approved reception channel when available.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Copy source: WMM public website content draft 4. Publish after confirming contact channel and terms. Current website request form downloads a draft only and does not transmit. CTA should be linked to an approved reception channel when available.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Copy source: WMM public website content draft 5. Publish after confirming contact channel and terms. Current website request form downloads a draft only and does not transmit. CTA should be linked to an approved reception channel when available.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Copy source: WMM public website content draft 6. Publish after confirming contact channel and terms. Current website request form downloads a draft only and does not transmit. CTA should be linked to an approved reception channel when available.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Copy source: WMM public website content draft 7. Publish after confirming contact channel and terms. Current website request form downloads a draft only and does not transmit. CTA should be linked to an approved reception channel when available.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Copy source: WMM public website content draft 8. Publish after confirming contact channel and terms. Current website request form downloads a draft only and does not transmit. CTA should be linked to an approved reception channel when available.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Copy source: WMM public website content draft 9. Publish after confirming contact channel and terms. Current website request form downloads a draft only and does not transmit. CTA should be linked to an approved reception channel when available.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Copy source: WMM public website content draft 10. Publish after confirming contact channel and terms. Current website request form downloads a draft only and does not transmit. CTA should be linked to an approved reception channel when available.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Stock photo: Anna Shvets https://www.pexels.com/photo/an-industrial-machine-in-a-factory-5953729/ . Process is illustrative only, not engineering design.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Illustrative stock, not WMM evidence. Amine KM https://www.pexels.com/photo/aerial-shot-of-sewage-treatment-plant-5712211/ ; Kindel Media https://www.pexels.com/photo/close-up-shot-of-solar-panels-9800003/ . License https://www.pexels.com/legal-pages/license/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Proposed operating timetable, not an active automated posting schedule. Start with capacity-tested pilot, then expand toward ten slots.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Revenue formula for planning: confirmed document orders × agreed supply price. No forecast volume or guaranteed income. Budget approval inputs: content hours × internal rate, translation review quote, licensed production cost, optional ad cap.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Membership is a proposed recurring service framework. Separate contract defines scope, acceptance, payment, change requests and termination. Workshop break-even seats = fixed production cost / (net ticket price - per-person variable cost). Input costs and prices are not confirmed.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Production specification: 16:9 master 1920×1080 or 3840×2160 when source permits; 9:16 social cut 1080×1920. Separate Korean/English subtitle tracks and voiceovers. Use real owned project evidence when available. 3D render and transparent product PNG require product CAD/photos; do not fabricate engineering evidence.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WMM_AI_560_전용명령어_통합라이브러리_20261013.xlsx, SNS·콘텐츠·영상 commands /wmm-content-02,06,08,13,14. Library file libfile_f115a1bbcb2481919ec8a4eafa558e07 version1. Command designs do not imply executed automation or verified sales.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Design research: https://kr.pinterest.com/wonderkkim/회사소개서-아이디어/ (search metadata), https://www.siemens.com/en-us/industries/ (industry organisation). No copied third-party template or logo. Font source https://brand.nexon.com/resources/NEXON_Lv1_Gothic.zip and https://noonnu.cc/font_page/432 . NEXON owns the fonts. Install NEXON Lv1 Gothic Regular/Bold/Light for consistent editing; fonts not embedded. This deck contains ten bilingual drafts, production guidance, operating plans and illustrative photos, not finished videos or CAD designs.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2111ba3c08346cd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e0b392c4c5b4328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aef5883d9ee4055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10ad8de1f0d4d2a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a11c0553a50412d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9a98f0cd9224c3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D5438AE-292B-4823-A80E-66656372D6A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950F42D5-8FCA-49A5-84C6-11990FE2E435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E0DD8856-05CB-48DE-BC90-D5B8184FE58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A12929D-DB54-4717-B6B3-B7800446E83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A396514C-3E40-4EDE-B1E7-843BD93C464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19210375-3ADC-4C50-AF82-8744F90575D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5B472508-CD1B-4179-AACC-11B4CC43497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5F39BAB2-8EBA-423C-8381-07539BE13459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44590E8-35FB-499C-BF58-7D3D44D168D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15F8CA2F-E7AE-42D8-B1C5-96568C4312C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7c24ac8d65a46c5" /><Relationship Type="http://schemas.openxmlformats.org/officeDocument/2006/relationships/slideLayout" Target="/ppt/slideLayouts/slideLayout1.xml" Id="Rdaf271f5e15646f9" /><Relationship Type="http://schemas.openxmlformats.org/officeDocument/2006/relationships/slideLayout" Target="/ppt/slideLayouts/slideLayout2.xml" Id="R80cea42a56c4416d" /><Relationship Type="http://schemas.openxmlformats.org/officeDocument/2006/relationships/slideLayout" Target="/ppt/slideLayouts/slideLayout3.xml" Id="R01809b713e0b42b4" /><Relationship Type="http://schemas.openxmlformats.org/officeDocument/2006/relationships/slideLayout" Target="/ppt/slideLayouts/slideLayout4.xml" Id="R1333459882c0446e" /><Relationship Type="http://schemas.openxmlformats.org/officeDocument/2006/relationships/slideLayout" Target="/ppt/slideLayouts/slideLayout5.xml" Id="R2f7aa46205a64865" /><Relationship Type="http://schemas.openxmlformats.org/officeDocument/2006/relationships/slideLayout" Target="/ppt/slideLayouts/slideLayout6.xml" Id="Re29a14d4967244e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af271f5e15646f9"/>
    <p:sldLayoutId xmlns:r="http://schemas.openxmlformats.org/officeDocument/2006/relationships" id="2147483650" r:id="R80cea42a56c4416d"/>
    <p:sldLayoutId xmlns:r="http://schemas.openxmlformats.org/officeDocument/2006/relationships" id="2147483651" r:id="R01809b713e0b42b4"/>
    <p:sldLayoutId xmlns:r="http://schemas.openxmlformats.org/officeDocument/2006/relationships" id="2147483652" r:id="R1333459882c0446e"/>
    <p:sldLayoutId xmlns:r="http://schemas.openxmlformats.org/officeDocument/2006/relationships" id="2147483653" r:id="R2f7aa46205a64865"/>
    <p:sldLayoutId xmlns:r="http://schemas.openxmlformats.org/officeDocument/2006/relationships" id="2147483654" r:id="Re29a14d4967244e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bf051a670014e2c" /><Relationship Type="http://schemas.openxmlformats.org/officeDocument/2006/relationships/image" Target="/ppt/media/image.png" Id="R940aade614434f63" /><Relationship Type="http://schemas.openxmlformats.org/officeDocument/2006/relationships/image" Target="/ppt/media/image.jpeg" Id="R1ac91f5b2bcf43e1" /><Relationship Type="http://schemas.openxmlformats.org/officeDocument/2006/relationships/notesSlide" Target="/ppt/notesSlides/notesSlide1.xml" Id="Ra4d516c8f53c492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67cc7a94f6a4e7f" /><Relationship Type="http://schemas.openxmlformats.org/officeDocument/2006/relationships/image" Target="/ppt/media/image2.png" Id="R4baf403e5a1647f4" /><Relationship Type="http://schemas.openxmlformats.org/officeDocument/2006/relationships/notesSlide" Target="/ppt/notesSlides/notesSlide2.xml" Id="R4b4a1f6f82154b2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e0b2ea52da44336" /><Relationship Type="http://schemas.openxmlformats.org/officeDocument/2006/relationships/image" Target="/ppt/media/image3.png" Id="R128da3d7b2064efe" /><Relationship Type="http://schemas.openxmlformats.org/officeDocument/2006/relationships/notesSlide" Target="/ppt/notesSlides/notesSlide3.xml" Id="Rbf40a6e2543047e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b1568ffdd4342bd" /><Relationship Type="http://schemas.openxmlformats.org/officeDocument/2006/relationships/image" Target="/ppt/media/image4.png" Id="R0dad04d71a3346c5" /><Relationship Type="http://schemas.openxmlformats.org/officeDocument/2006/relationships/notesSlide" Target="/ppt/notesSlides/notesSlide4.xml" Id="R9b9bfb986e19452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c1d4498861b4d92" /><Relationship Type="http://schemas.openxmlformats.org/officeDocument/2006/relationships/image" Target="/ppt/media/image5.png" Id="R235f2a17194f40e3" /><Relationship Type="http://schemas.openxmlformats.org/officeDocument/2006/relationships/notesSlide" Target="/ppt/notesSlides/notesSlide5.xml" Id="R55a7ef6c7ac9498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b1827eef20e4e65" /><Relationship Type="http://schemas.openxmlformats.org/officeDocument/2006/relationships/image" Target="/ppt/media/image6.png" Id="R4dacdf8e64f84c7c" /><Relationship Type="http://schemas.openxmlformats.org/officeDocument/2006/relationships/notesSlide" Target="/ppt/notesSlides/notesSlide6.xml" Id="R030a15cc454f4da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fd1ca2673f64a94" /><Relationship Type="http://schemas.openxmlformats.org/officeDocument/2006/relationships/image" Target="/ppt/media/image7.png" Id="Rf34b1b4775284132" /><Relationship Type="http://schemas.openxmlformats.org/officeDocument/2006/relationships/notesSlide" Target="/ppt/notesSlides/notesSlide7.xml" Id="Rb3ea4db5399f4ce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69684abbdea4b21" /><Relationship Type="http://schemas.openxmlformats.org/officeDocument/2006/relationships/image" Target="/ppt/media/image8.png" Id="R05a9b93764d24a57" /><Relationship Type="http://schemas.openxmlformats.org/officeDocument/2006/relationships/notesSlide" Target="/ppt/notesSlides/notesSlide8.xml" Id="R7dad1f6471314e4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2786a1e6c504fb0" /><Relationship Type="http://schemas.openxmlformats.org/officeDocument/2006/relationships/image" Target="/ppt/media/image9.png" Id="Rc9c7e2718bfb427b" /><Relationship Type="http://schemas.openxmlformats.org/officeDocument/2006/relationships/notesSlide" Target="/ppt/notesSlides/notesSlide9.xml" Id="R5916f0574864412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a79e64bb80e410b" /><Relationship Type="http://schemas.openxmlformats.org/officeDocument/2006/relationships/image" Target="/ppt/media/image10.png" Id="R29606046e7c34413" /><Relationship Type="http://schemas.openxmlformats.org/officeDocument/2006/relationships/notesSlide" Target="/ppt/notesSlides/notesSlide10.xml" Id="R7d1b8eed6f514b3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8b3ff54380d4763" /><Relationship Type="http://schemas.openxmlformats.org/officeDocument/2006/relationships/image" Target="/ppt/media/image11.png" Id="Rd89fdb5f96144a8b" /><Relationship Type="http://schemas.openxmlformats.org/officeDocument/2006/relationships/notesSlide" Target="/ppt/notesSlides/notesSlide11.xml" Id="R220fa657174a4a2d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3e54d6543f54072" /><Relationship Type="http://schemas.openxmlformats.org/officeDocument/2006/relationships/image" Target="/ppt/media/image12.png" Id="Rd73d1bbf6e114448" /><Relationship Type="http://schemas.openxmlformats.org/officeDocument/2006/relationships/notesSlide" Target="/ppt/notesSlides/notesSlide12.xml" Id="Rabe29cd1ee274c12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af440ba99c3408b" /><Relationship Type="http://schemas.openxmlformats.org/officeDocument/2006/relationships/image" Target="/ppt/media/image13.png" Id="Rc1319a361ad14116" /><Relationship Type="http://schemas.openxmlformats.org/officeDocument/2006/relationships/notesSlide" Target="/ppt/notesSlides/notesSlide13.xml" Id="R6d9030e3cbb448f3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036a51277614839" /><Relationship Type="http://schemas.openxmlformats.org/officeDocument/2006/relationships/image" Target="/ppt/media/image14.png" Id="Rf5fd8f4e6ad94927" /><Relationship Type="http://schemas.openxmlformats.org/officeDocument/2006/relationships/image" Target="/ppt/media/image2.jpeg" Id="R10919309bc784cf0" /><Relationship Type="http://schemas.openxmlformats.org/officeDocument/2006/relationships/notesSlide" Target="/ppt/notesSlides/notesSlide14.xml" Id="R13e9300639654f32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e49c50533fc4547" /><Relationship Type="http://schemas.openxmlformats.org/officeDocument/2006/relationships/image" Target="/ppt/media/image15.png" Id="R95de344599cf4c83" /><Relationship Type="http://schemas.openxmlformats.org/officeDocument/2006/relationships/image" Target="/ppt/media/image3.jpeg" Id="R99ef30741de4481e" /><Relationship Type="http://schemas.openxmlformats.org/officeDocument/2006/relationships/image" Target="/ppt/media/image4.jpeg" Id="R1dd659740a62493c" /><Relationship Type="http://schemas.openxmlformats.org/officeDocument/2006/relationships/notesSlide" Target="/ppt/notesSlides/notesSlide15.xml" Id="R4565cbb9b9924002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10bec6953f943f7" /><Relationship Type="http://schemas.openxmlformats.org/officeDocument/2006/relationships/image" Target="/ppt/media/image16.png" Id="Rf5db93dac7aa4e15" /><Relationship Type="http://schemas.openxmlformats.org/officeDocument/2006/relationships/notesSlide" Target="/ppt/notesSlides/notesSlide16.xml" Id="Re2532db3bd284204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16cf0cfc26f4938" /><Relationship Type="http://schemas.openxmlformats.org/officeDocument/2006/relationships/image" Target="/ppt/media/image17.png" Id="Rda2ff6897b8844f3" /><Relationship Type="http://schemas.openxmlformats.org/officeDocument/2006/relationships/notesSlide" Target="/ppt/notesSlides/notesSlide17.xml" Id="R9bcf7b6c57984b19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d407a10678c4546" /><Relationship Type="http://schemas.openxmlformats.org/officeDocument/2006/relationships/image" Target="/ppt/media/image18.png" Id="R321e454b36b347da" /><Relationship Type="http://schemas.openxmlformats.org/officeDocument/2006/relationships/notesSlide" Target="/ppt/notesSlides/notesSlide18.xml" Id="R048b84b178b94841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29a4fe39c4d4bd1" /><Relationship Type="http://schemas.openxmlformats.org/officeDocument/2006/relationships/image" Target="/ppt/media/image19.png" Id="R8f0a901b59f54275" /><Relationship Type="http://schemas.openxmlformats.org/officeDocument/2006/relationships/notesSlide" Target="/ppt/notesSlides/notesSlide19.xml" Id="Rcdacd5f9b4a1499e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7dc73d3fc0c455c" /><Relationship Type="http://schemas.openxmlformats.org/officeDocument/2006/relationships/image" Target="/ppt/media/image20.png" Id="R320129890ce942ec" /><Relationship Type="http://schemas.openxmlformats.org/officeDocument/2006/relationships/notesSlide" Target="/ppt/notesSlides/notesSlide20.xml" Id="R8142d18dd7e74d83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7c3942babc64bed" /><Relationship Type="http://schemas.openxmlformats.org/officeDocument/2006/relationships/image" Target="/ppt/media/image21.png" Id="R63c7969dddd14f52" /><Relationship Type="http://schemas.openxmlformats.org/officeDocument/2006/relationships/notesSlide" Target="/ppt/notesSlides/notesSlide21.xml" Id="R597b5a23d6824a1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B1BD629-1A3F-40C5-B473-9B004932615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0aade614434f63"/>
          <a:stretch xmlns:a="http://schemas.openxmlformats.org/drawingml/2006/main"/>
        </p:blipFill>
        <p:spPr>
          <a:xfrm xmlns:a="http://schemas.openxmlformats.org/drawingml/2006/main">
            <a:off x="11029950" y="3048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95B3502-C5A4-4AB4-8C36-F15E0A1A1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57200"/>
            <a:ext cx="1028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67D1692-2254-4ADD-B971-7A1B1F768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38900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9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9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rPr>
              <a:t>WORLD MAKING MEMBERS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106389-8517-4DD6-946B-1967DFE09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523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125" b="0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rPr>
              <a:t>01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1DAFE1-0D8D-44EB-8D26-65C53A5FE73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ac91f5b2bcf43e1"/>
          <a:srcRect xmlns:a="http://schemas.openxmlformats.org/drawingml/2006/main" l="19648" t="0" r="1964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686550" y="1524000"/>
            <a:ext cx="4933950" cy="457200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181498-18D4-4B20-B693-1C23D30F9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857375"/>
            <a:ext cx="60960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27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427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427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rPr>
              <a:t>콘텐츠를,</a:t>
            </a:r>
          </a:p>
          <a:p xmlns:a="http://schemas.openxmlformats.org/drawingml/2006/main">
            <a:pPr>
              <a:defRPr sz="427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427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rPr>
              <a:t>다음 상담으로</a:t>
            </a:r>
          </a:p>
          <a:p xmlns:a="http://schemas.openxmlformats.org/drawingml/2006/main">
            <a:pPr>
              <a:defRPr sz="427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427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rPr>
              <a:t>연결합니다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1B17D3-21DC-4E57-A93F-17D35C010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4476750"/>
            <a:ext cx="5715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20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rPr>
              <a:t>10개 한영 콘텐츠 초안과 실행 가이드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35FE878-8ED1-4B4C-BFA2-0BAB52FFB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5076825"/>
            <a:ext cx="5905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5D6D75"/>
                </a:solidFill>
                <a:latin typeface="NEXON Lv1 Gothic Light"/>
                <a:ea typeface="NEXON Lv1 Gothic Light"/>
                <a:cs typeface="NEXON Lv1 Gothic Light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5D6D75"/>
                </a:solidFill>
                <a:latin typeface="NEXON Lv1 Gothic Light"/>
                <a:ea typeface="NEXON Lv1 Gothic Light"/>
                <a:cs typeface="NEXON Lv1 Gothic Light"/>
              </a:defRPr>
            </a:pPr>
            <a:r>
              <a:rPr sz="1725" b="0">
                <a:solidFill>
                  <a:srgbClr val="5D6D75"/>
                </a:solidFill>
                <a:latin typeface="NEXON Lv1 Gothic Light"/>
                <a:ea typeface="NEXON Lv1 Gothic Light"/>
                <a:cs typeface="NEXON Lv1 Gothic Light"/>
              </a:rPr>
              <a:t>Content that opens the next conversation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1D20003-592C-4A1C-A320-F91792A82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5857875"/>
            <a:ext cx="571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275" b="0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rPr>
              <a:t>WMM 글로벌 비즈니스 오피스  /  2026.10</a:t>
            </a:r>
          </a:p>
        </p:txBody>
      </p:sp>
    </p:spTree>
    <p:extLst>
      <p:ext uri="{BB962C8B-B14F-4D97-AF65-F5344CB8AC3E}">
        <p14:creationId xmlns:p14="http://schemas.microsoft.com/office/powerpoint/2010/main" val="169213210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CD30BCF-7B9B-4962-B89A-FB0EF27ACC4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baf403e5a1647f4"/>
          <a:stretch xmlns:a="http://schemas.openxmlformats.org/drawingml/2006/main"/>
        </p:blipFill>
        <p:spPr>
          <a:xfrm xmlns:a="http://schemas.openxmlformats.org/drawingml/2006/main">
            <a:off x="11029950" y="3048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2AB336-952E-409E-ABC9-F90E7312A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57200"/>
            <a:ext cx="1028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27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27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rPr>
              <a:t>10개 초안의 운영 순서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CF59946-2116-41B5-B5EC-844391FC6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152525"/>
            <a:ext cx="107632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5D6D75"/>
                </a:solidFill>
                <a:latin typeface="NEXON Lv1 Gothic Light"/>
                <a:ea typeface="NEXON Lv1 Gothic Light"/>
                <a:cs typeface="NEXON Lv1 Gothic Light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5D6D75"/>
                </a:solidFill>
                <a:latin typeface="NEXON Lv1 Gothic Light"/>
                <a:ea typeface="NEXON Lv1 Gothic Light"/>
                <a:cs typeface="NEXON Lv1 Gothic Light"/>
              </a:defRPr>
            </a:pPr>
            <a:r>
              <a:rPr sz="1350" b="0">
                <a:solidFill>
                  <a:srgbClr val="5D6D75"/>
                </a:solidFill>
                <a:latin typeface="NEXON Lv1 Gothic Light"/>
                <a:ea typeface="NEXON Lv1 Gothic Light"/>
                <a:cs typeface="NEXON Lv1 Gothic Light"/>
              </a:rPr>
              <a:t>Publishing plan • 제안 시간은 한국시간이며 실제 예약·게시 상태가 아닙니다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5D1778-6907-479E-A9A3-ACB37BE2F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38900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9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9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rPr>
              <a:t>WORLD MAKING MEMBERS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C177C6D-0EA8-4B42-B3A0-F3CB363BE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523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125" b="0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rPr>
              <a:t>02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24A99E-1691-465D-8048-A1A693902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857375"/>
            <a:ext cx="523875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8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rPr>
              <a:t>08:00  LinkedIn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362209E-0495-4221-B778-F683CCE34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38375"/>
            <a:ext cx="523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500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rPr>
              <a:t>해외진출 진단부터 시작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1E5A26B-F311-4366-8C2A-57BCDB150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0"/>
            <a:ext cx="523875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8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rPr>
              <a:t>09:00  Naver Blog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7A522A5-C55C-4950-8F24-2FCBDBC80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48000"/>
            <a:ext cx="523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500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rPr>
              <a:t>영문 기업자료 다섯 가지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16F39B6-FCF0-4409-B78A-AB44246BE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476625"/>
            <a:ext cx="523875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8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rPr>
              <a:t>10:00  Instagram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67B0A95-14B1-4E49-A46E-57A60215E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857625"/>
            <a:ext cx="523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500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rPr>
              <a:t>소개서와 제안서 구분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3296FC7-8DC3-4FC2-9531-A1A5F2986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286250"/>
            <a:ext cx="523875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8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rPr>
              <a:t>11:00  YouTube Shorts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52C9629-4810-4C7D-B9A8-71555FE89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667250"/>
            <a:ext cx="523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500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rPr>
              <a:t>해외진출 서류의 순서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11E08C7-8A87-4EE7-9BD5-3849E57CF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095875"/>
            <a:ext cx="523875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8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rPr>
              <a:t>12:00  Pinterest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6A2D6DC-0821-41AB-9977-B48A3A806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476875"/>
            <a:ext cx="523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500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rPr>
              <a:t>해외진출 준비 체크리스트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9217804-2711-4440-955A-60503E2AB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1857375"/>
            <a:ext cx="523875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8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rPr>
              <a:t>13:00  Facebook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FFCBD5C-FC7E-4683-9627-162983E0E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238375"/>
            <a:ext cx="523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500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rPr>
              <a:t>공식레터의 목적과 한계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C1E7E4C-F207-4AD0-BDC6-2766D9113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667000"/>
            <a:ext cx="523875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8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rPr>
              <a:t>14:00  LinkedIn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5563F0E-DB72-41CA-A88B-FE60ACD52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048000"/>
            <a:ext cx="523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500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rPr>
              <a:t>국가별 실행 질문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5C0B0E4-477B-4148-A2BB-1C613EC38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476625"/>
            <a:ext cx="523875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8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rPr>
              <a:t>15:00  Blog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9010FB9-B05B-4127-BDB1-727EACCDE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857625"/>
            <a:ext cx="523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500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rPr>
              <a:t>수처리 자료 구성 예시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A8C5D0D-0821-4ADC-B06A-20D4AABC8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286250"/>
            <a:ext cx="523875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8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rPr>
              <a:t>16:00  Newsletter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FCB0BA7-6F17-46F5-A91B-A925C46F9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667250"/>
            <a:ext cx="523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500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rPr>
              <a:t>멤버십과 프로젝트 계약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74BD0ED-14AC-4B89-BB7B-B3A7CFC28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5095875"/>
            <a:ext cx="523875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8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rPr>
              <a:t>17:00  Webinar / Membership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2FBAA99-6E17-4E5D-BEE9-8F9BFD2A5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5476875"/>
            <a:ext cx="523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500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rPr>
              <a:t>해외진출 실무 교육</a:t>
            </a:r>
          </a:p>
        </p:txBody>
      </p:sp>
    </p:spTree>
    <p:extLst>
      <p:ext uri="{BB962C8B-B14F-4D97-AF65-F5344CB8AC3E}">
        <p14:creationId xmlns:p14="http://schemas.microsoft.com/office/powerpoint/2010/main" val="89806698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38D7DB4-D263-41FF-A6A9-DFAA19F2A13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28da3d7b2064efe"/>
          <a:stretch xmlns:a="http://schemas.openxmlformats.org/drawingml/2006/main"/>
        </p:blipFill>
        <p:spPr>
          <a:xfrm xmlns:a="http://schemas.openxmlformats.org/drawingml/2006/main">
            <a:off x="11029950" y="3048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67A0AC-154D-4D3B-97E4-2C3626FA6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57200"/>
            <a:ext cx="1028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27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27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rPr>
              <a:t>01  LinkedIn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D7F4DC7-65C7-4F0B-8646-EF032B97B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152525"/>
            <a:ext cx="107632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5D6D75"/>
                </a:solidFill>
                <a:latin typeface="NEXON Lv1 Gothic Light"/>
                <a:ea typeface="NEXON Lv1 Gothic Light"/>
                <a:cs typeface="NEXON Lv1 Gothic Light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5D6D75"/>
                </a:solidFill>
                <a:latin typeface="NEXON Lv1 Gothic Light"/>
                <a:ea typeface="NEXON Lv1 Gothic Light"/>
                <a:cs typeface="NEXON Lv1 Gothic Light"/>
              </a:defRPr>
            </a:pPr>
            <a:r>
              <a:rPr sz="1350" b="0">
                <a:solidFill>
                  <a:srgbClr val="5D6D75"/>
                </a:solidFill>
                <a:latin typeface="NEXON Lv1 Gothic Light"/>
                <a:ea typeface="NEXON Lv1 Gothic Light"/>
                <a:cs typeface="NEXON Lv1 Gothic Light"/>
              </a:rPr>
              <a:t>08:00 KST 제안  /  게시용 한영 초안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927466-867D-4BDD-A051-3B75EA8F7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38900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9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9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rPr>
              <a:t>WORLD MAKING MEMBERS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040888-AD2B-4914-9495-4E3BA5011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523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125" b="0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rPr>
              <a:t>03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F379F7F-60C9-4E1A-9156-EE75ECBC5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62125"/>
            <a:ext cx="5238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217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rPr>
              <a:t>진출의 첫 단추는</a:t>
            </a:r>
          </a:p>
          <a:p xmlns:a="http://schemas.openxmlformats.org/drawingml/2006/main">
            <a:pPr>
              <a:defRPr sz="217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217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rPr>
              <a:t>번역이 아니라 진단입니다.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D2AECE-E944-4929-B1DC-BACFB819F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1762125"/>
            <a:ext cx="5238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202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rPr>
              <a:t>Market entry starts with assessment, not translation.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1701CF-1CF1-407A-8B6D-85DF1745C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62250"/>
            <a:ext cx="5238750" cy="2667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800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rPr>
              <a:t>한국에서 잘 팔리는 제품도 해외에서는 인증·유통·납품 조건이 달라질 수 있습니다. WMM은 대상 국가와 제품군을 정한 뒤 기업 역량과 준비자료를 검토합니다. 진단 후 필요한 영문 페이퍼의 구성과 범위를 협의합니다.</a:t>
            </a:r>
          </a:p>
          <a:p xmlns:a="http://schemas.openxmlformats.org/drawingml/2006/main">
            <a:pPr>
              <a:defRPr sz="1800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800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rPr>
              <a:t>CTA: 대상 국가·제품·희망 일정으로 상담 요청 초안을 작성해 주세요.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6D13B26-74FD-41EC-862E-E7BB32FE0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762250"/>
            <a:ext cx="5238750" cy="2667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7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rPr>
              <a:t>A product that sells well in Korea may face different certification, distribution and delivery requirements abroad. WMM starts with a defined market and product group, then reviews capabilities and available evidence. The scope of English documentation is agreed after assessment.</a:t>
            </a:r>
          </a:p>
          <a:p xmlns:a="http://schemas.openxmlformats.org/drawingml/2006/main">
            <a:pPr>
              <a:defRPr sz="17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7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rPr>
              <a:t>CTA: Prepare a consultation request with your target market, product and timeline.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CE8F665-96BE-4BED-95A4-C668FA491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724525"/>
            <a:ext cx="1095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1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350" b="1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rPr>
              <a:t>제작  산업 실사 + 핵심 문장 한 줄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6EFEE79-6CDC-4F31-A60A-7A39F3223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067425"/>
            <a:ext cx="1095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2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rPr>
              <a:t>측정  저장 수, 진단 관련 유효 문의</a:t>
            </a:r>
          </a:p>
        </p:txBody>
      </p:sp>
    </p:spTree>
    <p:extLst>
      <p:ext uri="{BB962C8B-B14F-4D97-AF65-F5344CB8AC3E}">
        <p14:creationId xmlns:p14="http://schemas.microsoft.com/office/powerpoint/2010/main" val="119128426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87EFF06-3C18-4146-AA7B-C1A717A1342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ad04d71a3346c5"/>
          <a:stretch xmlns:a="http://schemas.openxmlformats.org/drawingml/2006/main"/>
        </p:blipFill>
        <p:spPr>
          <a:xfrm xmlns:a="http://schemas.openxmlformats.org/drawingml/2006/main">
            <a:off x="11029950" y="3048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C4EB08-D034-4F19-ADE4-94BE34585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57200"/>
            <a:ext cx="1028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27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27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rPr>
              <a:t>02  Naver Blog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010C1F7-7454-4E2C-9CEF-D2411D62C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152525"/>
            <a:ext cx="107632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5D6D75"/>
                </a:solidFill>
                <a:latin typeface="NEXON Lv1 Gothic Light"/>
                <a:ea typeface="NEXON Lv1 Gothic Light"/>
                <a:cs typeface="NEXON Lv1 Gothic Light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5D6D75"/>
                </a:solidFill>
                <a:latin typeface="NEXON Lv1 Gothic Light"/>
                <a:ea typeface="NEXON Lv1 Gothic Light"/>
                <a:cs typeface="NEXON Lv1 Gothic Light"/>
              </a:defRPr>
            </a:pPr>
            <a:r>
              <a:rPr sz="1350" b="0">
                <a:solidFill>
                  <a:srgbClr val="5D6D75"/>
                </a:solidFill>
                <a:latin typeface="NEXON Lv1 Gothic Light"/>
                <a:ea typeface="NEXON Lv1 Gothic Light"/>
                <a:cs typeface="NEXON Lv1 Gothic Light"/>
              </a:rPr>
              <a:t>09:00 KST 제안  /  게시용 한영 초안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E836AA0-98C1-4EC1-9586-AB13B7BF0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38900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9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9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rPr>
              <a:t>WORLD MAKING MEMBERS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06A00A8-614A-4F2A-B194-3FEDA6F65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523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125" b="0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rPr>
              <a:t>04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064514-56D0-4A7C-B3D6-21AC9A879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62125"/>
            <a:ext cx="5238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217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rPr>
              <a:t>영문 기업소개서 전에</a:t>
            </a:r>
          </a:p>
          <a:p xmlns:a="http://schemas.openxmlformats.org/drawingml/2006/main">
            <a:pPr>
              <a:defRPr sz="217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217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rPr>
              <a:t>준비할 다섯 가지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C6D117-7A35-48BF-A6DA-7280C759A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1762125"/>
            <a:ext cx="5238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202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rPr>
              <a:t>Five inputs to prepare before an English company profile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3953883-EE2C-4998-A246-092BBDD54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62250"/>
            <a:ext cx="5238750" cy="2667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800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rPr>
              <a:t>① 법인 기본자료 ② 판매 가능한 제품 ③ 확인 가능한 실적 ④ 인증·시험자료 ⑤ 공급·유지관리 역량. 영문 표현보다 중요한 것은 각 주장을 뒷받침하는 증빙입니다.</a:t>
            </a:r>
          </a:p>
          <a:p xmlns:a="http://schemas.openxmlformats.org/drawingml/2006/main">
            <a:pPr>
              <a:defRPr sz="1800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800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rPr>
              <a:t>CTA: 보유자료 목록으로 문서 범위 상담을 준비하세요.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7444225-1833-437B-8E85-9A78BD9DA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762250"/>
            <a:ext cx="5238750" cy="2667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7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rPr>
              <a:t>Prepare: 1) company records, 2) saleable products, 3) verifiable references, 4) certifications and test evidence, and 5) delivery and maintenance capability. Evidence behind each claim matters as much as the language.</a:t>
            </a:r>
          </a:p>
          <a:p xmlns:a="http://schemas.openxmlformats.org/drawingml/2006/main">
            <a:pPr>
              <a:defRPr sz="17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7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rPr>
              <a:t>CTA: Prepare your material inventory for a document-scoping consultation.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F8C5149-DDF2-4FD7-9F6F-F38A18CDC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724525"/>
            <a:ext cx="1095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1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350" b="1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rPr>
              <a:t>제작  5개 준비자료를 번호로 편집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4F8C8E1-1E37-4632-A334-FE002CEDB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067425"/>
            <a:ext cx="1095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2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rPr>
              <a:t>측정  자료목록 다운로드, 상담 요청</a:t>
            </a:r>
          </a:p>
        </p:txBody>
      </p:sp>
    </p:spTree>
    <p:extLst>
      <p:ext uri="{BB962C8B-B14F-4D97-AF65-F5344CB8AC3E}">
        <p14:creationId xmlns:p14="http://schemas.microsoft.com/office/powerpoint/2010/main" val="70691678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BBA2E62-2036-4AB5-A70B-839E10F7A52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35f2a17194f40e3"/>
          <a:stretch xmlns:a="http://schemas.openxmlformats.org/drawingml/2006/main"/>
        </p:blipFill>
        <p:spPr>
          <a:xfrm xmlns:a="http://schemas.openxmlformats.org/drawingml/2006/main">
            <a:off x="11029950" y="3048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A6C8A9-4CD8-412B-9A42-438B7C7D4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57200"/>
            <a:ext cx="1028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27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27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rPr>
              <a:t>03  Instagram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852FD1B-D58A-4EC3-A5BE-0BEBD2875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152525"/>
            <a:ext cx="107632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5D6D75"/>
                </a:solidFill>
                <a:latin typeface="NEXON Lv1 Gothic Light"/>
                <a:ea typeface="NEXON Lv1 Gothic Light"/>
                <a:cs typeface="NEXON Lv1 Gothic Light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5D6D75"/>
                </a:solidFill>
                <a:latin typeface="NEXON Lv1 Gothic Light"/>
                <a:ea typeface="NEXON Lv1 Gothic Light"/>
                <a:cs typeface="NEXON Lv1 Gothic Light"/>
              </a:defRPr>
            </a:pPr>
            <a:r>
              <a:rPr sz="1350" b="0">
                <a:solidFill>
                  <a:srgbClr val="5D6D75"/>
                </a:solidFill>
                <a:latin typeface="NEXON Lv1 Gothic Light"/>
                <a:ea typeface="NEXON Lv1 Gothic Light"/>
                <a:cs typeface="NEXON Lv1 Gothic Light"/>
              </a:rPr>
              <a:t>10:00 KST 제안  /  게시용 한영 초안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6AE30A-6398-4F24-BFC0-F4A186670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38900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9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9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rPr>
              <a:t>WORLD MAKING MEMBERS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CB07C3-F939-44C1-99F8-DE12B5EB7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523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125" b="0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rPr>
              <a:t>05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11905F-F967-43DF-A80D-AB2D69C0F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62125"/>
            <a:ext cx="5238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217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rPr>
              <a:t>카드뉴스: 소개서와 제안서는 다릅니다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BC5F283-9F26-4B72-AFDE-D7DF7C712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1762125"/>
            <a:ext cx="5238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202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rPr>
              <a:t>Carousel: a profile is not a proposal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04549FA-3FD2-4DC6-BFC6-ADEC954BD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62250"/>
            <a:ext cx="5238750" cy="2667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57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rPr>
              <a:t>1장: 우리 회사는 누구인가? → 기업소개서</a:t>
            </a:r>
          </a:p>
          <a:p xmlns:a="http://schemas.openxmlformats.org/drawingml/2006/main">
            <a:pPr>
              <a:defRPr sz="157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57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rPr>
              <a:t>2장: 무엇을 공급할 수 있는가? → 역량표</a:t>
            </a:r>
          </a:p>
          <a:p xmlns:a="http://schemas.openxmlformats.org/drawingml/2006/main">
            <a:pPr>
              <a:defRPr sz="157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57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rPr>
              <a:t>3장: 현지 고객의 문제를 어떻게 해결하는가? → 제안서</a:t>
            </a:r>
          </a:p>
          <a:p xmlns:a="http://schemas.openxmlformats.org/drawingml/2006/main">
            <a:pPr>
              <a:defRPr sz="157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57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rPr>
              <a:t>4장: 각 페이퍼는 다른 목적을 갖습니다.</a:t>
            </a:r>
          </a:p>
          <a:p xmlns:a="http://schemas.openxmlformats.org/drawingml/2006/main">
            <a:pPr>
              <a:defRPr sz="157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57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rPr>
              <a:t>5장: 진단 후 현지 맞춤 영문서류 비용은 문서별 협의.</a:t>
            </a:r>
          </a:p>
          <a:p xmlns:a="http://schemas.openxmlformats.org/drawingml/2006/main">
            <a:pPr>
              <a:defRPr sz="157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57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rPr>
              <a:t>CTA: 필요한 문서 종류를 정리해 상담하세요.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4C8F0E-9891-404D-88D4-2F01E5F8D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762250"/>
            <a:ext cx="5238750" cy="2667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57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rPr>
              <a:t>Slide 1: Who are we? → Company profile</a:t>
            </a:r>
          </a:p>
          <a:p xmlns:a="http://schemas.openxmlformats.org/drawingml/2006/main">
            <a:pPr>
              <a:defRPr sz="157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57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rPr>
              <a:t>Slide 2: What can we deliver? → Capability statement</a:t>
            </a:r>
          </a:p>
          <a:p xmlns:a="http://schemas.openxmlformats.org/drawingml/2006/main">
            <a:pPr>
              <a:defRPr sz="157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57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rPr>
              <a:t>Slide 3: How do we address the local customer’s problem? → Proposal</a:t>
            </a:r>
          </a:p>
          <a:p xmlns:a="http://schemas.openxmlformats.org/drawingml/2006/main">
            <a:pPr>
              <a:defRPr sz="157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57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rPr>
              <a:t>Slide 4: Each document serves a different purpose.</a:t>
            </a:r>
          </a:p>
          <a:p xmlns:a="http://schemas.openxmlformats.org/drawingml/2006/main">
            <a:pPr>
              <a:defRPr sz="157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57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rPr>
              <a:t>Slide 5: Localised English documents · fee by agreement after assessment. VAT excluded; scope agreed per document.</a:t>
            </a:r>
          </a:p>
          <a:p xmlns:a="http://schemas.openxmlformats.org/drawingml/2006/main">
            <a:pPr>
              <a:defRPr sz="157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57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rPr>
              <a:t>CTA: List the documents you need and discuss scope.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D79CF97-6C54-4725-8AD9-9A68E94C9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724525"/>
            <a:ext cx="1095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1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350" b="1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rPr>
              <a:t>제작  1080×1350 카드 5장, 한 장에 한 질문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F131F8C-1A36-46D7-8A38-6FCE8BC6A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067425"/>
            <a:ext cx="1095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2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rPr>
              <a:t>측정  완독률, 저장 수, 문서 상담</a:t>
            </a:r>
          </a:p>
        </p:txBody>
      </p:sp>
    </p:spTree>
    <p:extLst>
      <p:ext uri="{BB962C8B-B14F-4D97-AF65-F5344CB8AC3E}">
        <p14:creationId xmlns:p14="http://schemas.microsoft.com/office/powerpoint/2010/main" val="24944583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7CE6573-37F1-4B58-89E0-2C9B65F460A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acdf8e64f84c7c"/>
          <a:stretch xmlns:a="http://schemas.openxmlformats.org/drawingml/2006/main"/>
        </p:blipFill>
        <p:spPr>
          <a:xfrm xmlns:a="http://schemas.openxmlformats.org/drawingml/2006/main">
            <a:off x="11029950" y="3048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9A6A12-D1A1-4620-A293-A7F755172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57200"/>
            <a:ext cx="1028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27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27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rPr>
              <a:t>04  YouTube Shorts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95FB3BD-7938-47BC-B3C1-3B56FB28C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152525"/>
            <a:ext cx="107632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5D6D75"/>
                </a:solidFill>
                <a:latin typeface="NEXON Lv1 Gothic Light"/>
                <a:ea typeface="NEXON Lv1 Gothic Light"/>
                <a:cs typeface="NEXON Lv1 Gothic Light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5D6D75"/>
                </a:solidFill>
                <a:latin typeface="NEXON Lv1 Gothic Light"/>
                <a:ea typeface="NEXON Lv1 Gothic Light"/>
                <a:cs typeface="NEXON Lv1 Gothic Light"/>
              </a:defRPr>
            </a:pPr>
            <a:r>
              <a:rPr sz="1350" b="0">
                <a:solidFill>
                  <a:srgbClr val="5D6D75"/>
                </a:solidFill>
                <a:latin typeface="NEXON Lv1 Gothic Light"/>
                <a:ea typeface="NEXON Lv1 Gothic Light"/>
                <a:cs typeface="NEXON Lv1 Gothic Light"/>
              </a:rPr>
              <a:t>11:00 KST 제안  /  게시용 한영 초안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71AF24-7444-4FC6-9269-6488DD70F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38900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9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9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rPr>
              <a:t>WORLD MAKING MEMBERS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BCD772-4F1E-4AB4-B5FB-E24A733FD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523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125" b="0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rPr>
              <a:t>06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14ACCC-1D64-48F6-AAF3-AD174DD54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62125"/>
            <a:ext cx="5238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217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rPr>
              <a:t>30초 대본: 해외진출 서류의 순서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0470EA-AE6B-4F04-9F3C-BE4904E86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1762125"/>
            <a:ext cx="5238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202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rPr>
              <a:t>30-second script: the document sequence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B3AA85B-A097-429F-BD03-E256EC726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62250"/>
            <a:ext cx="5238750" cy="2667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57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rPr>
              <a:t>[0–5초] 영문 소개서만 있으면 해외진출 준비가 끝날까요?</a:t>
            </a:r>
          </a:p>
          <a:p xmlns:a="http://schemas.openxmlformats.org/drawingml/2006/main">
            <a:pPr>
              <a:defRPr sz="157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57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rPr>
              <a:t>[5–15초] 대상국과 수요자를 먼저 확인하고, 역량·제품·인증 자료를 정리합니다.</a:t>
            </a:r>
          </a:p>
          <a:p xmlns:a="http://schemas.openxmlformats.org/drawingml/2006/main">
            <a:pPr>
              <a:defRPr sz="157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57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rPr>
              <a:t>[15–25초] 그 다음 현지 요구에 맞춰 기업소개서와 제안서를 구성합니다.</a:t>
            </a:r>
          </a:p>
          <a:p xmlns:a="http://schemas.openxmlformats.org/drawingml/2006/main">
            <a:pPr>
              <a:defRPr sz="157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57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rPr>
              <a:t>[25–30초] WMM과 필요한 페이퍼부터 협의하세요.</a:t>
            </a:r>
          </a:p>
          <a:p xmlns:a="http://schemas.openxmlformats.org/drawingml/2006/main">
            <a:pPr>
              <a:defRPr sz="157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57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rPr>
              <a:t>화면: 자체 제작 문서 흐름도. 고객 실적처럼 보이는 스톡사진은 사용하지 않습니다.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86FA292-6B79-4956-BAE4-B8CB5F358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762250"/>
            <a:ext cx="5238750" cy="2667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57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rPr>
              <a:t>[0–5s] Is an English company profile enough for market entry?</a:t>
            </a:r>
          </a:p>
          <a:p xmlns:a="http://schemas.openxmlformats.org/drawingml/2006/main">
            <a:pPr>
              <a:defRPr sz="157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57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rPr>
              <a:t>[5–15s] First identify the market and customer, then organise capability, product and certification evidence.</a:t>
            </a:r>
          </a:p>
          <a:p xmlns:a="http://schemas.openxmlformats.org/drawingml/2006/main">
            <a:pPr>
              <a:defRPr sz="157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57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rPr>
              <a:t>[15–25s] Build your profile and proposal around local requirements.</a:t>
            </a:r>
          </a:p>
          <a:p xmlns:a="http://schemas.openxmlformats.org/drawingml/2006/main">
            <a:pPr>
              <a:defRPr sz="157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57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rPr>
              <a:t>[25–30s] Discuss the right document scope with WMM.</a:t>
            </a:r>
          </a:p>
          <a:p xmlns:a="http://schemas.openxmlformats.org/drawingml/2006/main">
            <a:pPr>
              <a:defRPr sz="157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57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rPr>
              <a:t>Visual: an original document-workflow graphic. Do not present stock footage as client results.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F3579F8-4AE4-43AF-9655-E1D181625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724525"/>
            <a:ext cx="1095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1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350" b="1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rPr>
              <a:t>제작  1080×1920, 자막·음성 별도 편집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63196D1-CAF3-49ED-813E-833696C14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067425"/>
            <a:ext cx="1095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2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rPr>
              <a:t>측정  시청 유지율, 프로필 방문, 문의</a:t>
            </a:r>
          </a:p>
        </p:txBody>
      </p:sp>
    </p:spTree>
    <p:extLst>
      <p:ext uri="{BB962C8B-B14F-4D97-AF65-F5344CB8AC3E}">
        <p14:creationId xmlns:p14="http://schemas.microsoft.com/office/powerpoint/2010/main" val="140986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C32916C-9972-481A-B85A-88E152703DB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34b1b4775284132"/>
          <a:stretch xmlns:a="http://schemas.openxmlformats.org/drawingml/2006/main"/>
        </p:blipFill>
        <p:spPr>
          <a:xfrm xmlns:a="http://schemas.openxmlformats.org/drawingml/2006/main">
            <a:off x="11029950" y="3048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5AEB59-E7D0-4F1C-8D1D-9D86A73F7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57200"/>
            <a:ext cx="1028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27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27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rPr>
              <a:t>05  Pinterest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F06DF44-0D1B-42ED-8A14-AE70FD329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152525"/>
            <a:ext cx="107632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5D6D75"/>
                </a:solidFill>
                <a:latin typeface="NEXON Lv1 Gothic Light"/>
                <a:ea typeface="NEXON Lv1 Gothic Light"/>
                <a:cs typeface="NEXON Lv1 Gothic Light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5D6D75"/>
                </a:solidFill>
                <a:latin typeface="NEXON Lv1 Gothic Light"/>
                <a:ea typeface="NEXON Lv1 Gothic Light"/>
                <a:cs typeface="NEXON Lv1 Gothic Light"/>
              </a:defRPr>
            </a:pPr>
            <a:r>
              <a:rPr sz="1350" b="0">
                <a:solidFill>
                  <a:srgbClr val="5D6D75"/>
                </a:solidFill>
                <a:latin typeface="NEXON Lv1 Gothic Light"/>
                <a:ea typeface="NEXON Lv1 Gothic Light"/>
                <a:cs typeface="NEXON Lv1 Gothic Light"/>
              </a:rPr>
              <a:t>12:00 KST 제안  /  게시용 한영 초안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D25269E-D631-46E1-82A1-1F3A1FC54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38900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9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9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rPr>
              <a:t>WORLD MAKING MEMBERS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C04DC8-ED17-4AB0-8D9D-110F5AFD8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523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125" b="0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rPr>
              <a:t>07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4EE58B-9BAB-4837-8F2D-AC3F87DE8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62125"/>
            <a:ext cx="5238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217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rPr>
              <a:t>해외진출 준비 체크리스트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0C57D8-417F-4682-B052-7A20D2B98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1762125"/>
            <a:ext cx="5238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202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rPr>
              <a:t>Market-entry preparation checklist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890159-E997-4976-9E2D-63A48DC43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62250"/>
            <a:ext cx="5238750" cy="2667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800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rPr>
              <a:t>세로형 인포그래픽: 국가 선택 → 기업 진단 → 증빙 정리 → 영문 페이퍼 → 현지 검토 → 실행계약. 네이비 배경과 샴페인 골드 번호로 구성합니다.</a:t>
            </a:r>
          </a:p>
          <a:p xmlns:a="http://schemas.openxmlformats.org/drawingml/2006/main">
            <a:pPr>
              <a:defRPr sz="1800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800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rPr>
              <a:t>설명: 단계별 산출물을 먼저 정하면 견적과 역할이 명확해집니다.</a:t>
            </a:r>
          </a:p>
          <a:p xmlns:a="http://schemas.openxmlformats.org/drawingml/2006/main">
            <a:pPr>
              <a:defRPr sz="1800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800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rPr>
              <a:t>CTA: 진출 준비자료 목록을 저장하고 상담에 활용하세요.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6C9AB10-FAA3-4B34-A011-1971F4761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762250"/>
            <a:ext cx="5238750" cy="2667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7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rPr>
              <a:t>Vertical infographic: choose market → assess readiness → organise evidence → prepare English documents → review locally → contract execution. Use navy and champagne-gold step numbers.</a:t>
            </a:r>
          </a:p>
          <a:p xmlns:a="http://schemas.openxmlformats.org/drawingml/2006/main">
            <a:pPr>
              <a:defRPr sz="17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7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rPr>
              <a:t>Caption: Defined deliverables make scope, fees and responsibilities clearer.</a:t>
            </a:r>
          </a:p>
          <a:p xmlns:a="http://schemas.openxmlformats.org/drawingml/2006/main">
            <a:pPr>
              <a:defRPr sz="17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7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rPr>
              <a:t>CTA: Save the checklist for your scoping consultation.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87A11A9-45AF-4D4F-BA32-3039B0A9E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724525"/>
            <a:ext cx="1095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1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350" b="1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rPr>
              <a:t>제작  1000×1500 세로형 6단계 인포그래픽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9673C5C-49DD-444E-9A97-CAE4CAE30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067425"/>
            <a:ext cx="1095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2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rPr>
              <a:t>측정  저장 수, 사이트 유입</a:t>
            </a:r>
          </a:p>
        </p:txBody>
      </p:sp>
    </p:spTree>
    <p:extLst>
      <p:ext uri="{BB962C8B-B14F-4D97-AF65-F5344CB8AC3E}">
        <p14:creationId xmlns:p14="http://schemas.microsoft.com/office/powerpoint/2010/main" val="188487142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5945A35-157F-45FB-BC80-4B62D0C9C84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a9b93764d24a57"/>
          <a:stretch xmlns:a="http://schemas.openxmlformats.org/drawingml/2006/main"/>
        </p:blipFill>
        <p:spPr>
          <a:xfrm xmlns:a="http://schemas.openxmlformats.org/drawingml/2006/main">
            <a:off x="11029950" y="3048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AC22F9-7065-45E6-9A45-B8ED46034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57200"/>
            <a:ext cx="1028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27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27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rPr>
              <a:t>06  Facebook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0634FC3-E559-424D-9571-83C9C05A7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152525"/>
            <a:ext cx="107632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5D6D75"/>
                </a:solidFill>
                <a:latin typeface="NEXON Lv1 Gothic Light"/>
                <a:ea typeface="NEXON Lv1 Gothic Light"/>
                <a:cs typeface="NEXON Lv1 Gothic Light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5D6D75"/>
                </a:solidFill>
                <a:latin typeface="NEXON Lv1 Gothic Light"/>
                <a:ea typeface="NEXON Lv1 Gothic Light"/>
                <a:cs typeface="NEXON Lv1 Gothic Light"/>
              </a:defRPr>
            </a:pPr>
            <a:r>
              <a:rPr sz="1350" b="0">
                <a:solidFill>
                  <a:srgbClr val="5D6D75"/>
                </a:solidFill>
                <a:latin typeface="NEXON Lv1 Gothic Light"/>
                <a:ea typeface="NEXON Lv1 Gothic Light"/>
                <a:cs typeface="NEXON Lv1 Gothic Light"/>
              </a:rPr>
              <a:t>13:00 KST 제안  /  게시용 한영 초안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0CA9C8-8EE4-42BF-8DBB-7015251FA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38900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9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9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rPr>
              <a:t>WORLD MAKING MEMBERS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73EE0E-CD87-48B4-A400-62D03EFE2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523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125" b="0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rPr>
              <a:t>08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7C53A8-22EB-481C-A9DC-5BA1FCB06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62125"/>
            <a:ext cx="5238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217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rPr>
              <a:t>공식레터가 계약을 대신하나요?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61042F7-01E6-45FE-AF5B-6A56AE413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1762125"/>
            <a:ext cx="5238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202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rPr>
              <a:t>Does an official letter replace a contract?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26D4585-5DCF-4496-BD0C-725146959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62250"/>
            <a:ext cx="5238750" cy="2667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800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rPr>
              <a:t>아닙니다. 공식레터는 특정 목적과 수신처를 위한 문서이며, 발신 권한과 서명 절차를 확인해야 합니다. GCSME 국가별 공식레터는 추가 협의 대상이며 회신·수주·정부승인을 보장하지 않습니다.</a:t>
            </a:r>
          </a:p>
          <a:p xmlns:a="http://schemas.openxmlformats.org/drawingml/2006/main">
            <a:pPr>
              <a:defRPr sz="1800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800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rPr>
              <a:t>CTA: 국가·기관·레터 목적을 정리해 주세요.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FE91DF4-EF1A-474C-A257-6644EA731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762250"/>
            <a:ext cx="5238750" cy="2667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7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rPr>
              <a:t>No. An official letter has a defined purpose and recipient, and requires verified issuing authority and sign-off. GCSME country-level letters are separately scoped and do not guarantee a reply, contract award or government approval.</a:t>
            </a:r>
          </a:p>
          <a:p xmlns:a="http://schemas.openxmlformats.org/drawingml/2006/main">
            <a:pPr>
              <a:defRPr sz="17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7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rPr>
              <a:t>CTA: Specify the country, recipient institution and purpose.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386D041-9DEF-4B9A-813F-3AF9DA66B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724525"/>
            <a:ext cx="1095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1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350" b="1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rPr>
              <a:t>제작  질문형 제목 + 레터 범위 설명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B97EA75-F765-430C-8A17-55F6914A9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067425"/>
            <a:ext cx="1095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2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rPr>
              <a:t>측정  목적·수신처가 확인된 문의</a:t>
            </a:r>
          </a:p>
        </p:txBody>
      </p:sp>
    </p:spTree>
    <p:extLst>
      <p:ext uri="{BB962C8B-B14F-4D97-AF65-F5344CB8AC3E}">
        <p14:creationId xmlns:p14="http://schemas.microsoft.com/office/powerpoint/2010/main" val="202690740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A5AD29E-CB68-4BEA-B60C-F5BD08CC3FC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9c7e2718bfb427b"/>
          <a:stretch xmlns:a="http://schemas.openxmlformats.org/drawingml/2006/main"/>
        </p:blipFill>
        <p:spPr>
          <a:xfrm xmlns:a="http://schemas.openxmlformats.org/drawingml/2006/main">
            <a:off x="11029950" y="3048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7C2B70-0B14-4F38-B0F7-F1EFA8A83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57200"/>
            <a:ext cx="1028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27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27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rPr>
              <a:t>07  LinkedIn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8BFF1C9-D33D-43B0-9A31-E4ED66021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152525"/>
            <a:ext cx="107632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5D6D75"/>
                </a:solidFill>
                <a:latin typeface="NEXON Lv1 Gothic Light"/>
                <a:ea typeface="NEXON Lv1 Gothic Light"/>
                <a:cs typeface="NEXON Lv1 Gothic Light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5D6D75"/>
                </a:solidFill>
                <a:latin typeface="NEXON Lv1 Gothic Light"/>
                <a:ea typeface="NEXON Lv1 Gothic Light"/>
                <a:cs typeface="NEXON Lv1 Gothic Light"/>
              </a:defRPr>
            </a:pPr>
            <a:r>
              <a:rPr sz="1350" b="0">
                <a:solidFill>
                  <a:srgbClr val="5D6D75"/>
                </a:solidFill>
                <a:latin typeface="NEXON Lv1 Gothic Light"/>
                <a:ea typeface="NEXON Lv1 Gothic Light"/>
                <a:cs typeface="NEXON Lv1 Gothic Light"/>
              </a:rPr>
              <a:t>14:00 KST 제안  /  게시용 한영 초안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444DD8-1554-47E1-A13A-850EFAAFB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38900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9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9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rPr>
              <a:t>WORLD MAKING MEMBERS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1B0F84E-C9F7-41E8-B111-9137F0249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523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125" b="0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rPr>
              <a:t>09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48B2EA2-9AB0-4534-A4EB-EF2B0F1F3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62125"/>
            <a:ext cx="5238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217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rPr>
              <a:t>국가별 실행을 위한 여섯 가지 질문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B5BA50-36E1-424B-847F-E37D6B357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1762125"/>
            <a:ext cx="5238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202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rPr>
              <a:t>Six questions for local execution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9A3441-D2BC-4FAA-AD1C-B1D939918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62250"/>
            <a:ext cx="5238750" cy="2667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800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rPr>
              <a:t>현지 수요자는 누구인가? 예산은 확인됐는가? 필요한 인증은 무엇인가? 물류와 유지관리는 누가 맡는가? 현지 담당자의 권한은 있는가? 다음 의사결정은 언제인가?</a:t>
            </a:r>
          </a:p>
          <a:p xmlns:a="http://schemas.openxmlformats.org/drawingml/2006/main">
            <a:pPr>
              <a:defRPr sz="1800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800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rPr>
              <a:t>CTA: 이 질문에 대한 자료를 준비해 국가별 실행안을 협의하세요.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92C2559-28E7-42BF-BE66-2B151924D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762250"/>
            <a:ext cx="5238750" cy="2667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7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rPr>
              <a:t>Who is the local customer? Is the budget verified? Which certifications are required? Who handles logistics and maintenance? Does the local contact have authority? When is the next decision?</a:t>
            </a:r>
          </a:p>
          <a:p xmlns:a="http://schemas.openxmlformats.org/drawingml/2006/main">
            <a:pPr>
              <a:defRPr sz="17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7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rPr>
              <a:t>CTA: Gather evidence for these questions before discussing a country execution plan.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3D176F2-5133-4ED3-ADF2-A94298C32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724525"/>
            <a:ext cx="1095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1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350" b="1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rPr>
              <a:t>제작  여섯 질문을 체크리스트로 구성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196AB9A-6F0F-41EE-A3B4-7A7468208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067425"/>
            <a:ext cx="1095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2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rPr>
              <a:t>측정  국가·예산·시기가 확인된 상담</a:t>
            </a:r>
          </a:p>
        </p:txBody>
      </p:sp>
    </p:spTree>
    <p:extLst>
      <p:ext uri="{BB962C8B-B14F-4D97-AF65-F5344CB8AC3E}">
        <p14:creationId xmlns:p14="http://schemas.microsoft.com/office/powerpoint/2010/main" val="75484090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5505E9B-A41E-49D2-9C47-1E590C357EF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606046e7c34413"/>
          <a:stretch xmlns:a="http://schemas.openxmlformats.org/drawingml/2006/main"/>
        </p:blipFill>
        <p:spPr>
          <a:xfrm xmlns:a="http://schemas.openxmlformats.org/drawingml/2006/main">
            <a:off x="11029950" y="3048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682104A-3839-4505-96EA-4DDBD7C4B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57200"/>
            <a:ext cx="1028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27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27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rPr>
              <a:t>08  Blog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6D2745F-530D-4443-8DB7-9EC3D2DD8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152525"/>
            <a:ext cx="107632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5D6D75"/>
                </a:solidFill>
                <a:latin typeface="NEXON Lv1 Gothic Light"/>
                <a:ea typeface="NEXON Lv1 Gothic Light"/>
                <a:cs typeface="NEXON Lv1 Gothic Light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5D6D75"/>
                </a:solidFill>
                <a:latin typeface="NEXON Lv1 Gothic Light"/>
                <a:ea typeface="NEXON Lv1 Gothic Light"/>
                <a:cs typeface="NEXON Lv1 Gothic Light"/>
              </a:defRPr>
            </a:pPr>
            <a:r>
              <a:rPr sz="1350" b="0">
                <a:solidFill>
                  <a:srgbClr val="5D6D75"/>
                </a:solidFill>
                <a:latin typeface="NEXON Lv1 Gothic Light"/>
                <a:ea typeface="NEXON Lv1 Gothic Light"/>
                <a:cs typeface="NEXON Lv1 Gothic Light"/>
              </a:rPr>
              <a:t>15:00 KST 제안  /  게시용 한영 초안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3568A7-A350-4232-BE51-780157000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38900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9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9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rPr>
              <a:t>WORLD MAKING MEMBERS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5A766FC-DA56-4987-B510-5BD764705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523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125" b="0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rPr>
              <a:t>10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A065E2-D555-4DE3-9EB0-C3DF1756E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62125"/>
            <a:ext cx="5238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217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rPr>
              <a:t>가상 예시: 수처리 기업의 영문 자료 구성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D223B8E-86FD-4A00-B3A1-AF415C725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1762125"/>
            <a:ext cx="5238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202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rPr>
              <a:t>Illustrative example: a water-treatment document pack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E21B651-2AD4-4BF9-8364-F14B0A99E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62250"/>
            <a:ext cx="5238750" cy="2667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800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rPr>
              <a:t>가상의 수처리 기업이라면 기업소개서에는 조직·역량, 기술자료에는 처리조건·시험근거, 제안서에는 현지 수질·처리량·운영조건을 구분해 담습니다. 이 예시는 실제 WMM 납품사례가 아닙니다.</a:t>
            </a:r>
          </a:p>
          <a:p xmlns:a="http://schemas.openxmlformats.org/drawingml/2006/main">
            <a:pPr>
              <a:defRPr sz="1800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800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rPr>
              <a:t>CTA: 귀사 제품과 검증자료에 맞는 구성을 협의하세요.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743A9A8-0FFB-46B1-BC8F-FF9F317E3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762250"/>
            <a:ext cx="5238750" cy="2667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7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rPr>
              <a:t>For a hypothetical water-treatment supplier, the company profile covers organisation and capability; technical sheets cover operating conditions and test evidence; the proposal addresses local water quality, throughput and operating requirements. This is not an actual WMM client case.</a:t>
            </a:r>
          </a:p>
          <a:p xmlns:a="http://schemas.openxmlformats.org/drawingml/2006/main">
            <a:pPr>
              <a:defRPr sz="17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7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rPr>
              <a:t>CTA: Discuss a document structure based on your product and evidence.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D2294C6-C4C7-4E47-AB93-734950A95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724525"/>
            <a:ext cx="1095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1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350" b="1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rPr>
              <a:t>제작  수처리 실사 + 편집 가능한 공정 개념도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1D296B2-CB07-47B4-9987-24429EA62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067425"/>
            <a:ext cx="1095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2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rPr>
              <a:t>측정  기술자료를 첨부한 상담</a:t>
            </a:r>
          </a:p>
        </p:txBody>
      </p:sp>
    </p:spTree>
    <p:extLst>
      <p:ext uri="{BB962C8B-B14F-4D97-AF65-F5344CB8AC3E}">
        <p14:creationId xmlns:p14="http://schemas.microsoft.com/office/powerpoint/2010/main" val="27216218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CA7C027-C351-4984-A3BB-1658A900BAB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89fdb5f96144a8b"/>
          <a:stretch xmlns:a="http://schemas.openxmlformats.org/drawingml/2006/main"/>
        </p:blipFill>
        <p:spPr>
          <a:xfrm xmlns:a="http://schemas.openxmlformats.org/drawingml/2006/main">
            <a:off x="11029950" y="3048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961E2B4-42AE-4163-B17E-9156A976F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57200"/>
            <a:ext cx="1028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27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27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rPr>
              <a:t>09  Newsletter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7DE659F-EA13-4218-985D-5FBF09616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152525"/>
            <a:ext cx="107632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5D6D75"/>
                </a:solidFill>
                <a:latin typeface="NEXON Lv1 Gothic Light"/>
                <a:ea typeface="NEXON Lv1 Gothic Light"/>
                <a:cs typeface="NEXON Lv1 Gothic Light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5D6D75"/>
                </a:solidFill>
                <a:latin typeface="NEXON Lv1 Gothic Light"/>
                <a:ea typeface="NEXON Lv1 Gothic Light"/>
                <a:cs typeface="NEXON Lv1 Gothic Light"/>
              </a:defRPr>
            </a:pPr>
            <a:r>
              <a:rPr sz="1350" b="0">
                <a:solidFill>
                  <a:srgbClr val="5D6D75"/>
                </a:solidFill>
                <a:latin typeface="NEXON Lv1 Gothic Light"/>
                <a:ea typeface="NEXON Lv1 Gothic Light"/>
                <a:cs typeface="NEXON Lv1 Gothic Light"/>
              </a:rPr>
              <a:t>16:00 KST 제안  /  게시용 한영 초안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31B060-CD5A-4E65-BFCD-1A0D3EA72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38900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9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9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rPr>
              <a:t>WORLD MAKING MEMBERS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218DBF-DC1C-4131-A1E0-A1D1C914B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523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125" b="0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rPr>
              <a:t>11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EFFCBE-0218-4A55-BD72-D4743AE9E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62125"/>
            <a:ext cx="5238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217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rPr>
              <a:t>멤버십과 프로젝트 계약의 차이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D0485E-68B8-4D7F-8E2D-B11387E1D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1762125"/>
            <a:ext cx="5238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202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rPr>
              <a:t>Membership and project contracts: different roles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0C2B31-3A78-4278-9909-73401189A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62250"/>
            <a:ext cx="5238750" cy="2667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800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rPr>
              <a:t>멤버십은 합의된 정보·운영 서비스를 지속적으로 제공하는 틀입니다. 현지 조사·공식레터·개별 프로젝트는 포함 여부와 추가 비용을 별도로 정합니다. 가입이 수주나 투자유치를 보장하지 않습니다.</a:t>
            </a:r>
          </a:p>
          <a:p xmlns:a="http://schemas.openxmlformats.org/drawingml/2006/main">
            <a:pPr>
              <a:defRPr sz="1800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800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rPr>
              <a:t>CTA: 연간 필요한 서비스와 국가 수를 정리해 주세요.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40657B9-3148-40B6-B97E-F7B4C8515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762250"/>
            <a:ext cx="5238750" cy="2667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7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rPr>
              <a:t>Membership provides a continuing framework for agreed information and operating services. Local research, official letters and individual projects require explicit inclusion or separate fees. Joining does not guarantee contracts or investment.</a:t>
            </a:r>
          </a:p>
          <a:p xmlns:a="http://schemas.openxmlformats.org/drawingml/2006/main">
            <a:pPr>
              <a:defRPr sz="17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7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rPr>
              <a:t>CTA: Define the services and markets you expect to need over the year.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1B9BBC1-296A-485B-9DD4-7223E640D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724525"/>
            <a:ext cx="1095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1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350" b="1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rPr>
              <a:t>제작  정보서비스와 프로젝트 범위 비교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0F68081-D083-459B-A8C0-93550AEE4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067425"/>
            <a:ext cx="1095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2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rPr>
              <a:t>측정  회신, 멤버십 수요 확인</a:t>
            </a:r>
          </a:p>
        </p:txBody>
      </p:sp>
    </p:spTree>
    <p:extLst>
      <p:ext uri="{BB962C8B-B14F-4D97-AF65-F5344CB8AC3E}">
        <p14:creationId xmlns:p14="http://schemas.microsoft.com/office/powerpoint/2010/main" val="1686654383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DCCAF7C-A2A5-4F9F-9D08-044E5EDC40D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3d1bbf6e114448"/>
          <a:stretch xmlns:a="http://schemas.openxmlformats.org/drawingml/2006/main"/>
        </p:blipFill>
        <p:spPr>
          <a:xfrm xmlns:a="http://schemas.openxmlformats.org/drawingml/2006/main">
            <a:off x="11029950" y="3048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249232-4E49-46E0-A907-CBCDC3F80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57200"/>
            <a:ext cx="1028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27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27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rPr>
              <a:t>10  Webinar / Membership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73206B5-2BD8-49CC-93EF-57BC1D29D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152525"/>
            <a:ext cx="107632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5D6D75"/>
                </a:solidFill>
                <a:latin typeface="NEXON Lv1 Gothic Light"/>
                <a:ea typeface="NEXON Lv1 Gothic Light"/>
                <a:cs typeface="NEXON Lv1 Gothic Light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5D6D75"/>
                </a:solidFill>
                <a:latin typeface="NEXON Lv1 Gothic Light"/>
                <a:ea typeface="NEXON Lv1 Gothic Light"/>
                <a:cs typeface="NEXON Lv1 Gothic Light"/>
              </a:defRPr>
            </a:pPr>
            <a:r>
              <a:rPr sz="1350" b="0">
                <a:solidFill>
                  <a:srgbClr val="5D6D75"/>
                </a:solidFill>
                <a:latin typeface="NEXON Lv1 Gothic Light"/>
                <a:ea typeface="NEXON Lv1 Gothic Light"/>
                <a:cs typeface="NEXON Lv1 Gothic Light"/>
              </a:rPr>
              <a:t>17:00 KST 제안  /  게시용 한영 초안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D4C6B86-C68F-486E-9C6D-746493ADA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38900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9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9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rPr>
              <a:t>WORLD MAKING MEMBERS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B1E25B-1D59-4A11-87FA-918107B1D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523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125" b="0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rPr>
              <a:t>12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69EB26-2BD8-457B-B8AF-317E8E46B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62125"/>
            <a:ext cx="5238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217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rPr>
              <a:t>해외진출 실무 교육: 유료 수요 확인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06E8E3C-909B-49F1-92C5-BA2424332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1762125"/>
            <a:ext cx="5238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202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rPr>
              <a:t>Market-entry workshop: validate paid demand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8B15A1-6CD8-46B2-A232-34F6939DC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62250"/>
            <a:ext cx="5238750" cy="2667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800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rPr>
              <a:t>기업서류 준비와 현지 진출 체크리스트를 주제로 실무 교육을 기획할 수 있습니다. 참가 수요와 강사·제작비가 확인된 뒤 일정과 가격을 확정합니다. 현재 모집 또는 매출 실적이 아닙니다.</a:t>
            </a:r>
          </a:p>
          <a:p xmlns:a="http://schemas.openxmlformats.org/drawingml/2006/main">
            <a:pPr>
              <a:defRPr sz="1800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800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rPr>
              <a:t>CTA: 필요한 교육 주제와 참여 의향을 알려주세요.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77D2D5B-0482-49A7-B330-7DAB7C6B8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762250"/>
            <a:ext cx="5238750" cy="2667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7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rPr>
              <a:t>A practical workshop can cover document preparation and local-entry checklists. Confirm interest, instructor costs and production costs before setting a date and price. This is a programme concept, not an active launch or revenue record.</a:t>
            </a:r>
          </a:p>
          <a:p xmlns:a="http://schemas.openxmlformats.org/drawingml/2006/main">
            <a:pPr>
              <a:defRPr sz="17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7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rPr>
              <a:t>CTA: Share your preferred topics and interest in attending.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8AE66A2-2E49-4E90-9B83-BF90F7563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724525"/>
            <a:ext cx="1095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1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350" b="1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rPr>
              <a:t>제작  교육 주제·대상·예정 산출물 안내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FD5C238-F8CA-4941-8D78-06FFDFE4B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067425"/>
            <a:ext cx="1095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2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rPr>
              <a:t>측정  참여 의향, 지불 의향 확인</a:t>
            </a:r>
          </a:p>
        </p:txBody>
      </p:sp>
    </p:spTree>
    <p:extLst>
      <p:ext uri="{BB962C8B-B14F-4D97-AF65-F5344CB8AC3E}">
        <p14:creationId xmlns:p14="http://schemas.microsoft.com/office/powerpoint/2010/main" val="1188275044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3CEA123-C932-4457-A4D1-8024D418F91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319a361ad14116"/>
          <a:stretch xmlns:a="http://schemas.openxmlformats.org/drawingml/2006/main"/>
        </p:blipFill>
        <p:spPr>
          <a:xfrm xmlns:a="http://schemas.openxmlformats.org/drawingml/2006/main">
            <a:off x="11029950" y="3048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B613A3-2B4E-419B-87FB-D9B2AC6F5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57200"/>
            <a:ext cx="1028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27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27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rPr>
              <a:t>해외진출 자료의 제작 흐름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9576528-F1A8-4F8B-B9D8-4FF266B8E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152525"/>
            <a:ext cx="107632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5D6D75"/>
                </a:solidFill>
                <a:latin typeface="NEXON Lv1 Gothic Light"/>
                <a:ea typeface="NEXON Lv1 Gothic Light"/>
                <a:cs typeface="NEXON Lv1 Gothic Light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5D6D75"/>
                </a:solidFill>
                <a:latin typeface="NEXON Lv1 Gothic Light"/>
                <a:ea typeface="NEXON Lv1 Gothic Light"/>
                <a:cs typeface="NEXON Lv1 Gothic Light"/>
              </a:defRPr>
            </a:pPr>
            <a:r>
              <a:rPr sz="1350" b="0">
                <a:solidFill>
                  <a:srgbClr val="5D6D75"/>
                </a:solidFill>
                <a:latin typeface="NEXON Lv1 Gothic Light"/>
                <a:ea typeface="NEXON Lv1 Gothic Light"/>
                <a:cs typeface="NEXON Lv1 Gothic Light"/>
              </a:rPr>
              <a:t>Editable workflow / 각 단계의 텍스트와 도형을 개별 수정할 수 있습니다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73D6821-715C-4857-880B-B1AFB7BBA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38900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9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9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rPr>
              <a:t>WORLD MAKING MEMBERS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A3C655-5440-4593-A76D-B8481F146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523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125" b="0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rPr>
              <a:t>13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75BF33-EA1A-4787-9088-CBE5DEF2F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66950"/>
            <a:ext cx="2076450" cy="2190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F2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19A3077-F767-4F07-98B0-DDA7B1622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495550"/>
            <a:ext cx="1619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625" b="0">
                <a:solidFill>
                  <a:srgbClr val="B29156"/>
                </a:solidFill>
                <a:latin typeface="NEXON Lv1 Gothic Light"/>
                <a:ea typeface="NEXON Lv1 Gothic Light"/>
                <a:cs typeface="NEXON Lv1 Gothic Light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B29156"/>
                </a:solidFill>
                <a:latin typeface="NEXON Lv1 Gothic Light"/>
                <a:ea typeface="NEXON Lv1 Gothic Light"/>
                <a:cs typeface="NEXON Lv1 Gothic Light"/>
              </a:defRPr>
            </a:pPr>
            <a:r>
              <a:rPr sz="2625" b="0">
                <a:solidFill>
                  <a:srgbClr val="B29156"/>
                </a:solidFill>
                <a:latin typeface="NEXON Lv1 Gothic Light"/>
                <a:ea typeface="NEXON Lv1 Gothic Light"/>
                <a:cs typeface="NEXON Lv1 Gothic Light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901C574-4A4A-49C9-9F52-06E77E9F2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162300"/>
            <a:ext cx="171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1">
                <a:solidFill>
                  <a:srgbClr val="F7F5EF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725" b="1">
                <a:solidFill>
                  <a:srgbClr val="F7F5EF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725" b="1">
                <a:solidFill>
                  <a:srgbClr val="F7F5EF"/>
                </a:solidFill>
                <a:latin typeface="NEXON Lv1 Gothic"/>
                <a:ea typeface="NEXON Lv1 Gothic"/>
                <a:cs typeface="NEXON Lv1 Gothic"/>
              </a:rPr>
              <a:t>국가·수요 확인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0A98F1F-9056-4DB9-9D14-CB55C059C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810000"/>
            <a:ext cx="17621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F7F5EF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F7F5EF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275" b="0">
                <a:solidFill>
                  <a:srgbClr val="F7F5EF"/>
                </a:solidFill>
                <a:latin typeface="NEXON Lv1 Gothic"/>
                <a:ea typeface="NEXON Lv1 Gothic"/>
                <a:cs typeface="NEXON Lv1 Gothic"/>
              </a:rPr>
              <a:t>시장, 고객, 목적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089C1C4-BAC2-4ECD-8341-36A44B36C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8450" y="2266950"/>
            <a:ext cx="2076450" cy="2190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E6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A96D22A-6E3F-4C81-917C-14D4BB7B3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2495550"/>
            <a:ext cx="1619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625" b="0">
                <a:solidFill>
                  <a:srgbClr val="B29156"/>
                </a:solidFill>
                <a:latin typeface="NEXON Lv1 Gothic Light"/>
                <a:ea typeface="NEXON Lv1 Gothic Light"/>
                <a:cs typeface="NEXON Lv1 Gothic Light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B29156"/>
                </a:solidFill>
                <a:latin typeface="NEXON Lv1 Gothic Light"/>
                <a:ea typeface="NEXON Lv1 Gothic Light"/>
                <a:cs typeface="NEXON Lv1 Gothic Light"/>
              </a:defRPr>
            </a:pPr>
            <a:r>
              <a:rPr sz="2625" b="0">
                <a:solidFill>
                  <a:srgbClr val="B29156"/>
                </a:solidFill>
                <a:latin typeface="NEXON Lv1 Gothic Light"/>
                <a:ea typeface="NEXON Lv1 Gothic Light"/>
                <a:cs typeface="NEXON Lv1 Gothic Light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85FEB34-2AE5-4216-B365-3B0479D1C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3162300"/>
            <a:ext cx="171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72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72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rPr>
              <a:t>기업 진단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8F55588-2A07-4D0A-A4D8-5ED9C1F7B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3810000"/>
            <a:ext cx="17621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2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rPr>
              <a:t>역량, 증빙, 공백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427880B-8EEE-46B6-AB48-0A46601B1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2266950"/>
            <a:ext cx="2076450" cy="2190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E6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1A28797-7AE3-4E3F-AD97-84BA6F0A7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5900" y="2495550"/>
            <a:ext cx="1619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625" b="0">
                <a:solidFill>
                  <a:srgbClr val="B29156"/>
                </a:solidFill>
                <a:latin typeface="NEXON Lv1 Gothic Light"/>
                <a:ea typeface="NEXON Lv1 Gothic Light"/>
                <a:cs typeface="NEXON Lv1 Gothic Light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B29156"/>
                </a:solidFill>
                <a:latin typeface="NEXON Lv1 Gothic Light"/>
                <a:ea typeface="NEXON Lv1 Gothic Light"/>
                <a:cs typeface="NEXON Lv1 Gothic Light"/>
              </a:defRPr>
            </a:pPr>
            <a:r>
              <a:rPr sz="2625" b="0">
                <a:solidFill>
                  <a:srgbClr val="B29156"/>
                </a:solidFill>
                <a:latin typeface="NEXON Lv1 Gothic Light"/>
                <a:ea typeface="NEXON Lv1 Gothic Light"/>
                <a:cs typeface="NEXON Lv1 Gothic Light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9B8C288-853D-4251-8A7A-4B09B1C20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5900" y="3162300"/>
            <a:ext cx="171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72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72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rPr>
              <a:t>영문 페이퍼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E1B06A4-AB0B-457D-8AD5-505038CA7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5900" y="3810000"/>
            <a:ext cx="17621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2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rPr>
              <a:t>소개서, 역량표, 제안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080C19E-D512-45B5-93C7-06919DA1E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2350" y="2266950"/>
            <a:ext cx="2076450" cy="2190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E6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781A905-60F3-4FA2-B94E-9B0F2C4D4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2850" y="2495550"/>
            <a:ext cx="1619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625" b="0">
                <a:solidFill>
                  <a:srgbClr val="B29156"/>
                </a:solidFill>
                <a:latin typeface="NEXON Lv1 Gothic Light"/>
                <a:ea typeface="NEXON Lv1 Gothic Light"/>
                <a:cs typeface="NEXON Lv1 Gothic Light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B29156"/>
                </a:solidFill>
                <a:latin typeface="NEXON Lv1 Gothic Light"/>
                <a:ea typeface="NEXON Lv1 Gothic Light"/>
                <a:cs typeface="NEXON Lv1 Gothic Light"/>
              </a:defRPr>
            </a:pPr>
            <a:r>
              <a:rPr sz="2625" b="0">
                <a:solidFill>
                  <a:srgbClr val="B29156"/>
                </a:solidFill>
                <a:latin typeface="NEXON Lv1 Gothic Light"/>
                <a:ea typeface="NEXON Lv1 Gothic Light"/>
                <a:cs typeface="NEXON Lv1 Gothic Light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ED72BCF-AB92-4F89-B615-B4957B36B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2850" y="3162300"/>
            <a:ext cx="171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72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72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rPr>
              <a:t>현지 검토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7D4ECB3-E99F-4D64-AD73-A63EB05CF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2850" y="3810000"/>
            <a:ext cx="17621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2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rPr>
              <a:t>인증, 공급, 운영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64EE2D6-3D0E-40D5-A8B7-3F784D5EC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39300" y="2266950"/>
            <a:ext cx="2076450" cy="2190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E6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4877A53-A735-40E4-B4E6-D1E1CA0F0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29800" y="2495550"/>
            <a:ext cx="1619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625" b="0">
                <a:solidFill>
                  <a:srgbClr val="B29156"/>
                </a:solidFill>
                <a:latin typeface="NEXON Lv1 Gothic Light"/>
                <a:ea typeface="NEXON Lv1 Gothic Light"/>
                <a:cs typeface="NEXON Lv1 Gothic Light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B29156"/>
                </a:solidFill>
                <a:latin typeface="NEXON Lv1 Gothic Light"/>
                <a:ea typeface="NEXON Lv1 Gothic Light"/>
                <a:cs typeface="NEXON Lv1 Gothic Light"/>
              </a:defRPr>
            </a:pPr>
            <a:r>
              <a:rPr sz="2625" b="0">
                <a:solidFill>
                  <a:srgbClr val="B29156"/>
                </a:solidFill>
                <a:latin typeface="NEXON Lv1 Gothic Light"/>
                <a:ea typeface="NEXON Lv1 Gothic Light"/>
                <a:cs typeface="NEXON Lv1 Gothic Light"/>
              </a:rPr>
              <a:t>05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B939540-FF32-405D-9B63-AD82E61A8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29800" y="3162300"/>
            <a:ext cx="171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72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72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rPr>
              <a:t>실행 계약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64AA69F-2266-4096-96DA-F6E0F2D33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29800" y="3810000"/>
            <a:ext cx="17621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2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rPr>
              <a:t>역할, 납품, 지급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4FDDFE2-FC1F-4DF5-9BD3-F0387F44C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029200"/>
            <a:ext cx="10953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20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rPr>
              <a:t>상담 입력: 대상 국가 · 제품 · 보유자료 · 예산 범위 · 희망 일정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E410845-E6D9-45B5-8F52-9A90F4285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619750"/>
            <a:ext cx="10953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650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rPr>
              <a:t>견적에는 문서 수, 분량, 수정 횟수, 납기, 자료 제공 책임을 명시합니다.</a:t>
            </a:r>
          </a:p>
        </p:txBody>
      </p:sp>
    </p:spTree>
    <p:extLst>
      <p:ext uri="{BB962C8B-B14F-4D97-AF65-F5344CB8AC3E}">
        <p14:creationId xmlns:p14="http://schemas.microsoft.com/office/powerpoint/2010/main" val="1728332681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78E5176-7E38-40B7-9648-75621E58B33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5fd8f4e6ad94927"/>
          <a:stretch xmlns:a="http://schemas.openxmlformats.org/drawingml/2006/main"/>
        </p:blipFill>
        <p:spPr>
          <a:xfrm xmlns:a="http://schemas.openxmlformats.org/drawingml/2006/main">
            <a:off x="11029950" y="3048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70DB36-D3D9-40AB-ACEE-226F15002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57200"/>
            <a:ext cx="1028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27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27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rPr>
              <a:t>제조·수처리 제안서 구성 예시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EC4C464-3890-4A59-9D4E-F9B173B5E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152525"/>
            <a:ext cx="107632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5D6D75"/>
                </a:solidFill>
                <a:latin typeface="NEXON Lv1 Gothic Light"/>
                <a:ea typeface="NEXON Lv1 Gothic Light"/>
                <a:cs typeface="NEXON Lv1 Gothic Light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5D6D75"/>
                </a:solidFill>
                <a:latin typeface="NEXON Lv1 Gothic Light"/>
                <a:ea typeface="NEXON Lv1 Gothic Light"/>
                <a:cs typeface="NEXON Lv1 Gothic Light"/>
              </a:defRPr>
            </a:pPr>
            <a:r>
              <a:rPr sz="1350" b="0">
                <a:solidFill>
                  <a:srgbClr val="5D6D75"/>
                </a:solidFill>
                <a:latin typeface="NEXON Lv1 Gothic Light"/>
                <a:ea typeface="NEXON Lv1 Gothic Light"/>
                <a:cs typeface="NEXON Lv1 Gothic Light"/>
              </a:rPr>
              <a:t>개념 설계 예시 / 실제 설비 도면 또는 WMM 수행 실적이 아닙니다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E542EA-256C-456A-A43A-DD17C8BA9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38900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9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9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rPr>
              <a:t>WORLD MAKING MEMBERS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4541B1-B73E-4A91-B9BF-7E220CA38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523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125" b="0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rPr>
              <a:t>14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135AA2-925A-4586-932B-AAD5E687E5F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0919309bc784cf0"/>
          <a:srcRect xmlns:a="http://schemas.openxmlformats.org/drawingml/2006/main" l="0" t="7167" r="0" b="716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71500" y="1866900"/>
            <a:ext cx="4286250" cy="2447925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90E6F1-581C-427A-99B8-5C8FA20E7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6375" y="1876425"/>
            <a:ext cx="6191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225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rPr>
              <a:t>현장 조건과 기술 근거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56FA72-AD0E-4CC1-ADB6-459890D2F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6375" y="2524125"/>
            <a:ext cx="619125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87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rPr>
              <a:t>공간배치: 반입 동선, 설비 간격, 정비 공간</a:t>
            </a:r>
          </a:p>
          <a:p xmlns:a="http://schemas.openxmlformats.org/drawingml/2006/main">
            <a:pPr>
              <a:defRPr sz="187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87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rPr>
              <a:t>공정: 유입, 처리, 품질 확인, 배출</a:t>
            </a:r>
          </a:p>
          <a:p xmlns:a="http://schemas.openxmlformats.org/drawingml/2006/main">
            <a:pPr>
              <a:defRPr sz="187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87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rPr>
              <a:t>기술: 처리용량, 소재, 전력, 시험 성적</a:t>
            </a:r>
          </a:p>
          <a:p xmlns:a="http://schemas.openxmlformats.org/drawingml/2006/main">
            <a:pPr>
              <a:defRPr sz="187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87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rPr>
              <a:t>사업성: 설비비, 운영비, 유지보수, 현지 단가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2BA6384-9F07-4F70-9D25-A72AE2C4B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33950"/>
            <a:ext cx="2552700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E6DC"/>
          </a:solidFill>
          <a:ln xmlns:a="http://schemas.openxmlformats.org/drawingml/2006/main" w="9525">
            <a:solidFill>
              <a:srgbClr val="B29156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810435B-C960-4A6E-AAD9-C302889C7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095875"/>
            <a:ext cx="2247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8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rPr>
              <a:t>유입 조건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D28F543-3CDF-42B9-9D50-0ADBCB897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4933950"/>
            <a:ext cx="2552700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E6DC"/>
          </a:solidFill>
          <a:ln xmlns:a="http://schemas.openxmlformats.org/drawingml/2006/main" w="9525">
            <a:solidFill>
              <a:srgbClr val="B29156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9748FB9-4625-4994-BB8E-335341C69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3775" y="5095875"/>
            <a:ext cx="2247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8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rPr>
              <a:t>전처리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BDFF8C0-A9C9-4D01-9C23-2CC872838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933950"/>
            <a:ext cx="2552700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E6DC"/>
          </a:solidFill>
          <a:ln xmlns:a="http://schemas.openxmlformats.org/drawingml/2006/main" w="9525">
            <a:solidFill>
              <a:srgbClr val="B29156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0593255-2946-4CA2-9F48-D425A2556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5095875"/>
            <a:ext cx="2247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8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rPr>
              <a:t>주처리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FCA532A-232F-4D14-9452-FAFB29C60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4933950"/>
            <a:ext cx="2552700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E6DC"/>
          </a:solidFill>
          <a:ln xmlns:a="http://schemas.openxmlformats.org/drawingml/2006/main" w="9525">
            <a:solidFill>
              <a:srgbClr val="B29156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7491515-0810-430D-A4C3-7D7D736E8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53525" y="5095875"/>
            <a:ext cx="2247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8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rPr>
              <a:t>품질 검증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E4A6D9C-4320-47A3-812E-4915B631C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848350"/>
            <a:ext cx="1104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5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rPr>
              <a:t>설비용량·치수·공정·가격은 고객 자료와 현지 기술 검토 후 확정합니다.</a:t>
            </a:r>
          </a:p>
        </p:txBody>
      </p:sp>
    </p:spTree>
    <p:extLst>
      <p:ext uri="{BB962C8B-B14F-4D97-AF65-F5344CB8AC3E}">
        <p14:creationId xmlns:p14="http://schemas.microsoft.com/office/powerpoint/2010/main" val="545663490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5FD65E1-3A6B-4AE7-BAC8-208C928904F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5de344599cf4c83"/>
          <a:stretch xmlns:a="http://schemas.openxmlformats.org/drawingml/2006/main"/>
        </p:blipFill>
        <p:spPr>
          <a:xfrm xmlns:a="http://schemas.openxmlformats.org/drawingml/2006/main">
            <a:off x="11029950" y="3048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C31715C-08C4-4413-A0E2-8BFFD7666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57200"/>
            <a:ext cx="1028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27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27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rPr>
              <a:t>실사 중심의 산업별 시각 구성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43BA82A-17CC-4B87-BD0C-08597DEC8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152525"/>
            <a:ext cx="107632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5D6D75"/>
                </a:solidFill>
                <a:latin typeface="NEXON Lv1 Gothic Light"/>
                <a:ea typeface="NEXON Lv1 Gothic Light"/>
                <a:cs typeface="NEXON Lv1 Gothic Light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5D6D75"/>
                </a:solidFill>
                <a:latin typeface="NEXON Lv1 Gothic Light"/>
                <a:ea typeface="NEXON Lv1 Gothic Light"/>
                <a:cs typeface="NEXON Lv1 Gothic Light"/>
              </a:defRPr>
            </a:pPr>
            <a:r>
              <a:rPr sz="1350" b="0">
                <a:solidFill>
                  <a:srgbClr val="5D6D75"/>
                </a:solidFill>
                <a:latin typeface="NEXON Lv1 Gothic Light"/>
                <a:ea typeface="NEXON Lv1 Gothic Light"/>
                <a:cs typeface="NEXON Lv1 Gothic Light"/>
              </a:rPr>
              <a:t>증빙 사진과 설명용 스톡사진을 명확히 구분합니다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9ACE4DE-B783-4951-8242-9D4AB436F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38900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9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9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rPr>
              <a:t>WORLD MAKING MEMBERS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A551D6-01CB-4F53-84CD-0D9656AC1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523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125" b="0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rPr>
              <a:t>15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3AD8EA4-4C1B-48F0-9FE1-93D979A375A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9ef30741de4481e"/>
          <a:srcRect xmlns:a="http://schemas.openxmlformats.org/drawingml/2006/main" l="0" t="8352" r="0" b="835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71500" y="1847850"/>
            <a:ext cx="5238750" cy="2952750"/>
          </a:xfrm>
          <a:prstGeom xmlns:a="http://schemas.openxmlformats.org/drawingml/2006/main" prst="rect">
            <a:avLst/>
          </a:prstGeom>
        </p:spPr>
      </p:pic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D371957-998B-4EA9-9B8F-49CB1532E7A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dd659740a62493c"/>
          <a:srcRect xmlns:a="http://schemas.openxmlformats.org/drawingml/2006/main" l="0" t="12424" r="0" b="1242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81750" y="1847850"/>
            <a:ext cx="5238750" cy="2952750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FD4B6E-3F02-469F-AB0F-C37AB2F64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048250"/>
            <a:ext cx="5238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32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232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232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rPr>
              <a:t>수처리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A7BF602-BE8E-45C1-8575-CDF3CE004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610225"/>
            <a:ext cx="5238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7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rPr>
              <a:t>현지 수질, 처리량, 운영조건을 기술자료에 연결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6908671-58C8-4490-8C25-A4CAA35D0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5048250"/>
            <a:ext cx="5238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32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232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232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rPr>
              <a:t>에너지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157DE7D-E7B9-4C44-974C-C05E07EFB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5610225"/>
            <a:ext cx="5238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7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rPr>
              <a:t>설치환경, 발전 조건, 유지관리 근거를 제시</a:t>
            </a:r>
          </a:p>
        </p:txBody>
      </p:sp>
    </p:spTree>
    <p:extLst>
      <p:ext uri="{BB962C8B-B14F-4D97-AF65-F5344CB8AC3E}">
        <p14:creationId xmlns:p14="http://schemas.microsoft.com/office/powerpoint/2010/main" val="1510816058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10E3190-DED5-4C21-BF91-C63EED4AE3F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5db93dac7aa4e15"/>
          <a:stretch xmlns:a="http://schemas.openxmlformats.org/drawingml/2006/main"/>
        </p:blipFill>
        <p:spPr>
          <a:xfrm xmlns:a="http://schemas.openxmlformats.org/drawingml/2006/main">
            <a:off x="11029950" y="3048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B0DC32-15B2-460A-ADAF-5C982B777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57200"/>
            <a:ext cx="1028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27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27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rPr>
              <a:t>30일 실행 일정과 책임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30550DB-3E4F-479C-A26A-93CB79060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152525"/>
            <a:ext cx="107632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5D6D75"/>
                </a:solidFill>
                <a:latin typeface="NEXON Lv1 Gothic Light"/>
                <a:ea typeface="NEXON Lv1 Gothic Light"/>
                <a:cs typeface="NEXON Lv1 Gothic Light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5D6D75"/>
                </a:solidFill>
                <a:latin typeface="NEXON Lv1 Gothic Light"/>
                <a:ea typeface="NEXON Lv1 Gothic Light"/>
                <a:cs typeface="NEXON Lv1 Gothic Light"/>
              </a:defRPr>
            </a:pPr>
            <a:r>
              <a:rPr sz="1350" b="0">
                <a:solidFill>
                  <a:srgbClr val="5D6D75"/>
                </a:solidFill>
                <a:latin typeface="NEXON Lv1 Gothic Light"/>
                <a:ea typeface="NEXON Lv1 Gothic Light"/>
                <a:cs typeface="NEXON Lv1 Gothic Light"/>
              </a:rPr>
              <a:t>운영안 / 담당자 실명과 투입 시간은 착수 시 지정합니다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1C91364-A6BE-438B-ABE0-38698CED1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38900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9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9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rPr>
              <a:t>WORLD MAKING MEMBERS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7CDF5DE-19F5-4F70-85F2-041321F91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523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125" b="0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rPr>
              <a:t>16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F5B337F-EF8F-45DA-BED8-8E25F0162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952625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2175" b="1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rPr>
              <a:t>1주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FC42CC8-C693-4B67-A271-38341A6D7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1952625"/>
            <a:ext cx="3429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202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rPr>
              <a:t>자료·문의 경로 정비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1E9310E-1350-4C8A-849B-3006205B7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1962150"/>
            <a:ext cx="285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7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rPr>
              <a:t>대표 + 영업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7EAF63C-9059-4970-8818-505BED029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381250"/>
            <a:ext cx="981075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5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rPr>
              <a:t>서비스 범위와 접수 담당 확정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6D3E588-49BC-4921-9DB6-71DC9E5A7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86075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2175" b="1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rPr>
              <a:t>2주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C54951A-77BE-43A2-BD79-B971B73E4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886075"/>
            <a:ext cx="3429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202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rPr>
              <a:t>10개 초안 제작·검수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DE6F51C-2B01-4111-892B-61A4B1A6E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2895600"/>
            <a:ext cx="285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7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rPr>
              <a:t>콘텐츠 + 기술 검수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CC1BAFF-D4AB-4B14-B944-8AC035495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314700"/>
            <a:ext cx="981075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5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rPr>
              <a:t>한영 의미, 근거, 가격조건 확인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B0C7A37-B589-4313-8FA0-26DB577CB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819525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2175" b="1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rPr>
              <a:t>3주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2D30DAD-14DE-48B6-897E-A6E46A7DA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819525"/>
            <a:ext cx="3429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202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rPr>
              <a:t>채널별 시험 게시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BD7BB72-2DCB-4787-8B72-2D5BD27CA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3829050"/>
            <a:ext cx="285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7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rPr>
              <a:t>채널 운영 + 영업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C026A42-DA4B-4F1E-BE41-E4A949BA7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248150"/>
            <a:ext cx="981075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5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rPr>
              <a:t>유입 출처와 유효 문의 기록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89DD5E2-41F7-4A4A-B979-FD2895910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752975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2175" b="1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rPr>
              <a:t>4주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FF33B29-AA09-4885-AF3E-D96A28B86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752975"/>
            <a:ext cx="3429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202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rPr>
              <a:t>상담·견적·개선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4CCC241-D993-4FC2-8BB4-25C2CFB02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762500"/>
            <a:ext cx="285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7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rPr>
              <a:t>영업 + 재무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029B180-199D-45D8-89F5-15CC96563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5181600"/>
            <a:ext cx="981075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5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rPr>
              <a:t>상담 전환, 계약원가, 다음 주제</a:t>
            </a:r>
          </a:p>
        </p:txBody>
      </p:sp>
    </p:spTree>
    <p:extLst>
      <p:ext uri="{BB962C8B-B14F-4D97-AF65-F5344CB8AC3E}">
        <p14:creationId xmlns:p14="http://schemas.microsoft.com/office/powerpoint/2010/main" val="1341561191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58D0F2D-F6AC-4CC6-82CE-ADB8E08F6EF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a2ff6897b8844f3"/>
          <a:stretch xmlns:a="http://schemas.openxmlformats.org/drawingml/2006/main"/>
        </p:blipFill>
        <p:spPr>
          <a:xfrm xmlns:a="http://schemas.openxmlformats.org/drawingml/2006/main">
            <a:off x="11029950" y="3048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11CB11-46A4-4226-AE21-521A54D31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57200"/>
            <a:ext cx="1028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27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27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rPr>
              <a:t>상담 전환과 비용 관리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11AB83-9B66-4DA4-9BE7-81A048BC2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152525"/>
            <a:ext cx="107632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5D6D75"/>
                </a:solidFill>
                <a:latin typeface="NEXON Lv1 Gothic Light"/>
                <a:ea typeface="NEXON Lv1 Gothic Light"/>
                <a:cs typeface="NEXON Lv1 Gothic Light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5D6D75"/>
                </a:solidFill>
                <a:latin typeface="NEXON Lv1 Gothic Light"/>
                <a:ea typeface="NEXON Lv1 Gothic Light"/>
                <a:cs typeface="NEXON Lv1 Gothic Light"/>
              </a:defRPr>
            </a:pPr>
            <a:r>
              <a:rPr sz="1350" b="0">
                <a:solidFill>
                  <a:srgbClr val="5D6D75"/>
                </a:solidFill>
                <a:latin typeface="NEXON Lv1 Gothic Light"/>
                <a:ea typeface="NEXON Lv1 Gothic Light"/>
                <a:cs typeface="NEXON Lv1 Gothic Light"/>
              </a:rPr>
              <a:t>측정 기준 / 매출·전환율은 목표 확정 전 가정으로만 사용합니다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5DF2E8-C269-49A8-AB22-2C4C8DCE9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38900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9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9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rPr>
              <a:t>WORLD MAKING MEMBERS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72B6FA-9DA0-44A5-9852-E50A36459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523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125" b="0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rPr>
              <a:t>17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FAED0D4-AFBC-455D-9EA6-83A07DA45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933575"/>
            <a:ext cx="3333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75" b="1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2475" b="1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2475" b="1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rPr>
              <a:t>유효 문의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B32ACA8-423B-4136-B4B9-CBE3C7283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28900"/>
            <a:ext cx="333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20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rPr>
              <a:t>대상국·제품·시기 중</a:t>
            </a:r>
          </a:p>
          <a:p xmlns:a="http://schemas.openxmlformats.org/drawingml/2006/main">
            <a:pPr>
              <a:defRPr sz="20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20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rPr>
              <a:t>핵심 정보가 확인된 문의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E972CBB-B208-4B8C-9C91-7C2E7ECCB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1933575"/>
            <a:ext cx="3333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75" b="1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2475" b="1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2475" b="1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rPr>
              <a:t>상담 전환율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890424B-26EC-4639-BF41-3CBF9D69D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628900"/>
            <a:ext cx="333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20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rPr>
              <a:t>실제 진행한 상담 수</a:t>
            </a:r>
          </a:p>
          <a:p xmlns:a="http://schemas.openxmlformats.org/drawingml/2006/main">
            <a:pPr>
              <a:defRPr sz="20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20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rPr>
              <a:t>÷ 유효 문의 수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D451020-4C27-496C-BECA-18B7F402D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1933575"/>
            <a:ext cx="3333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75" b="1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2475" b="1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2475" b="1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rPr>
              <a:t>공헌이익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B514557-4D31-42CC-8039-4ACB378A0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28900"/>
            <a:ext cx="333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20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rPr>
              <a:t>공급 매출 − 직접 인건비</a:t>
            </a:r>
          </a:p>
          <a:p xmlns:a="http://schemas.openxmlformats.org/drawingml/2006/main">
            <a:pPr>
              <a:defRPr sz="20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20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rPr>
              <a:t>− 외주·현지 수행비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3B3DB9D-0606-4560-997A-1BBC277C8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267200"/>
            <a:ext cx="2667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2175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rPr>
              <a:t>견적 기준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9B9620F-9DCE-4456-8A29-1658E51E2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867275"/>
            <a:ext cx="1095375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950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rPr>
              <a:t>현지 맞춤 영문서류 비용은 협의</a:t>
            </a:r>
          </a:p>
          <a:p xmlns:a="http://schemas.openxmlformats.org/drawingml/2006/main">
            <a:pPr>
              <a:defRPr sz="1950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950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rPr>
              <a:t>진단비 별도 협의. 각 페이퍼 구성·분량·수정·납기를 협의합니다.</a:t>
            </a:r>
          </a:p>
          <a:p xmlns:a="http://schemas.openxmlformats.org/drawingml/2006/main">
            <a:pPr>
              <a:defRPr sz="1950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950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rPr>
              <a:t>국가별 공식레터와 현지 실행비는 추가 협의합니다.</a:t>
            </a:r>
          </a:p>
        </p:txBody>
      </p:sp>
    </p:spTree>
    <p:extLst>
      <p:ext uri="{BB962C8B-B14F-4D97-AF65-F5344CB8AC3E}">
        <p14:creationId xmlns:p14="http://schemas.microsoft.com/office/powerpoint/2010/main" val="1747351112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8657D93-C3F8-4BC2-896F-756BF77E63E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1e454b36b347da"/>
          <a:stretch xmlns:a="http://schemas.openxmlformats.org/drawingml/2006/main"/>
        </p:blipFill>
        <p:spPr>
          <a:xfrm xmlns:a="http://schemas.openxmlformats.org/drawingml/2006/main">
            <a:off x="11029950" y="3048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108A58-6D20-43CA-A560-C2C2DE3DD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57200"/>
            <a:ext cx="1028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27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27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rPr>
              <a:t>멤버십과 2차 수익 상품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F939ADB-EDA4-42FD-82D6-68384C5E3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152525"/>
            <a:ext cx="107632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5D6D75"/>
                </a:solidFill>
                <a:latin typeface="NEXON Lv1 Gothic Light"/>
                <a:ea typeface="NEXON Lv1 Gothic Light"/>
                <a:cs typeface="NEXON Lv1 Gothic Light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5D6D75"/>
                </a:solidFill>
                <a:latin typeface="NEXON Lv1 Gothic Light"/>
                <a:ea typeface="NEXON Lv1 Gothic Light"/>
                <a:cs typeface="NEXON Lv1 Gothic Light"/>
              </a:defRPr>
            </a:pPr>
            <a:r>
              <a:rPr sz="1350" b="0">
                <a:solidFill>
                  <a:srgbClr val="5D6D75"/>
                </a:solidFill>
                <a:latin typeface="NEXON Lv1 Gothic Light"/>
                <a:ea typeface="NEXON Lv1 Gothic Light"/>
                <a:cs typeface="NEXON Lv1 Gothic Light"/>
              </a:rPr>
              <a:t>서비스 범위와 제공 원가를 먼저 확정하는 운영안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F446E4-2533-4200-A000-6D9600540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38900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9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9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rPr>
              <a:t>WORLD MAKING MEMBERS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BDADBB5-AC5A-4D1D-B0CB-38A91033E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523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125" b="0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rPr>
              <a:t>18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20C307-60F8-45F6-934D-8698FB957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943100"/>
            <a:ext cx="4953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1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2550" b="1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2550" b="1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rPr>
              <a:t>멤버십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C15A58C-EE69-4B68-BB38-BB225F374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24150"/>
            <a:ext cx="4953000" cy="2190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2250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2250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rPr>
              <a:t>정기 정보 브리핑</a:t>
            </a:r>
          </a:p>
          <a:p xmlns:a="http://schemas.openxmlformats.org/drawingml/2006/main">
            <a:pPr>
              <a:defRPr sz="2250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2250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rPr>
              <a:t>자료 준비 점검</a:t>
            </a:r>
          </a:p>
          <a:p xmlns:a="http://schemas.openxmlformats.org/drawingml/2006/main">
            <a:pPr>
              <a:defRPr sz="2250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2250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rPr>
              <a:t>합의한 운영 상담</a:t>
            </a:r>
          </a:p>
          <a:p xmlns:a="http://schemas.openxmlformats.org/drawingml/2006/main">
            <a:pPr>
              <a:defRPr sz="2250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2250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rPr>
              <a:t>갱신 시 이용성과 검토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0748871-F0FB-46BA-A044-BCB51C950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1943100"/>
            <a:ext cx="523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1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2550" b="1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2550" b="1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rPr>
              <a:t>별도 프로젝트·교육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BDDC717-7B5E-4B69-99AF-8F8A55C63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724150"/>
            <a:ext cx="5238750" cy="2190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2250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2250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rPr>
              <a:t>영문 기업서류 제작</a:t>
            </a:r>
          </a:p>
          <a:p xmlns:a="http://schemas.openxmlformats.org/drawingml/2006/main">
            <a:pPr>
              <a:defRPr sz="2250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2250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rPr>
              <a:t>국가별 조사·공식레터</a:t>
            </a:r>
          </a:p>
          <a:p xmlns:a="http://schemas.openxmlformats.org/drawingml/2006/main">
            <a:pPr>
              <a:defRPr sz="2250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2250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rPr>
              <a:t>실무 워크숍</a:t>
            </a:r>
          </a:p>
          <a:p xmlns:a="http://schemas.openxmlformats.org/drawingml/2006/main">
            <a:pPr>
              <a:defRPr sz="2250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2250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rPr>
              <a:t>기업 맞춤 교육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27DDE33-497E-4311-81DF-CD2F84DB2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638800"/>
            <a:ext cx="10953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650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rPr>
              <a:t>회비·포함 횟수·추가 요금은 협의 전 미확정입니다. 유료 교육은 수요와 원가 검증 후 개설합니다.</a:t>
            </a:r>
          </a:p>
        </p:txBody>
      </p:sp>
    </p:spTree>
    <p:extLst>
      <p:ext uri="{BB962C8B-B14F-4D97-AF65-F5344CB8AC3E}">
        <p14:creationId xmlns:p14="http://schemas.microsoft.com/office/powerpoint/2010/main" val="780219154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CC55315-5D58-4ED3-AA59-D45CB0C1A40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0a901b59f54275"/>
          <a:stretch xmlns:a="http://schemas.openxmlformats.org/drawingml/2006/main"/>
        </p:blipFill>
        <p:spPr>
          <a:xfrm xmlns:a="http://schemas.openxmlformats.org/drawingml/2006/main">
            <a:off x="11029950" y="3048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A0575F-AE5C-4F19-9ABE-8A1D26F71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57200"/>
            <a:ext cx="1028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27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27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rPr>
              <a:t>영상 확장 제작안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72A50AE-258C-439A-B02D-6C2994ADA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152525"/>
            <a:ext cx="107632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5D6D75"/>
                </a:solidFill>
                <a:latin typeface="NEXON Lv1 Gothic Light"/>
                <a:ea typeface="NEXON Lv1 Gothic Light"/>
                <a:cs typeface="NEXON Lv1 Gothic Light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5D6D75"/>
                </a:solidFill>
                <a:latin typeface="NEXON Lv1 Gothic Light"/>
                <a:ea typeface="NEXON Lv1 Gothic Light"/>
                <a:cs typeface="NEXON Lv1 Gothic Light"/>
              </a:defRPr>
            </a:pPr>
            <a:r>
              <a:rPr sz="1350" b="0">
                <a:solidFill>
                  <a:srgbClr val="5D6D75"/>
                </a:solidFill>
                <a:latin typeface="NEXON Lv1 Gothic Light"/>
                <a:ea typeface="NEXON Lv1 Gothic Light"/>
                <a:cs typeface="NEXON Lv1 Gothic Light"/>
              </a:rPr>
              <a:t>홍보·투자설명·홈페이지·SNS에 맞춰 길이와 증빙을 조정합니다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CB20256-65E2-4B59-9C41-648CE9D81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38900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9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9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rPr>
              <a:t>WORLD MAKING MEMBERS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1ABE6E-3FFC-4487-AD32-D6135910A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523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125" b="0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rPr>
              <a:t>19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0329B5-CE0A-4AD7-A591-5BFF25750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971675"/>
            <a:ext cx="2381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2175" b="1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rPr>
              <a:t>30초 SNS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C72FBB-8BFB-4690-8F23-2284E198D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2000250"/>
            <a:ext cx="8096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87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rPr>
              <a:t>문제 제기 5초 / 준비자료 10초 / 문서 구성 10초 / 상담 5초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A2EE28B-400E-4CC9-ACA7-7FB61E468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62275"/>
            <a:ext cx="2381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2175" b="1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rPr>
              <a:t>60초 홍보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05CB550-BCBA-4339-A2BC-25EEB6A48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2990850"/>
            <a:ext cx="8096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87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rPr>
              <a:t>기업 소개 / 해외진출 절차 / 서비스 범위 / 상담 안내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D49AB52-4F2B-4E77-BDA8-F579A313F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952875"/>
            <a:ext cx="2381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2175" b="1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rPr>
              <a:t>3분 사업설명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6C777C-8923-487E-A896-B823561F7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3981450"/>
            <a:ext cx="8096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87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rPr>
              <a:t>현지 문제 / 기술 근거 / 수행 구조 / 비용·일정 / 실행 조건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118E37C-0155-4222-BF7C-1375871A1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43475"/>
            <a:ext cx="2381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2175" b="1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rPr>
              <a:t>투자설명 확장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60C4394-F8AB-409F-ADA5-4D0E82E92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4972050"/>
            <a:ext cx="8096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87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rPr>
              <a:t>검증된 시장·실적 / 자금 사용 / 가정별 매출 / 위험요인</a:t>
            </a:r>
          </a:p>
        </p:txBody>
      </p:sp>
    </p:spTree>
    <p:extLst>
      <p:ext uri="{BB962C8B-B14F-4D97-AF65-F5344CB8AC3E}">
        <p14:creationId xmlns:p14="http://schemas.microsoft.com/office/powerpoint/2010/main" val="2009252193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E0C01C5-A221-41F7-8BD4-ECBFF151A7C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0129890ce942ec"/>
          <a:stretch xmlns:a="http://schemas.openxmlformats.org/drawingml/2006/main"/>
        </p:blipFill>
        <p:spPr>
          <a:xfrm xmlns:a="http://schemas.openxmlformats.org/drawingml/2006/main">
            <a:off x="11029950" y="3048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16C3DE-9760-4826-B707-90246A556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57200"/>
            <a:ext cx="1028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27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27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rPr>
              <a:t>WMM AI 기능 적용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B5E79DF-7F1A-4258-BB7E-E99FE4342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152525"/>
            <a:ext cx="107632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5D6D75"/>
                </a:solidFill>
                <a:latin typeface="NEXON Lv1 Gothic Light"/>
                <a:ea typeface="NEXON Lv1 Gothic Light"/>
                <a:cs typeface="NEXON Lv1 Gothic Light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5D6D75"/>
                </a:solidFill>
                <a:latin typeface="NEXON Lv1 Gothic Light"/>
                <a:ea typeface="NEXON Lv1 Gothic Light"/>
                <a:cs typeface="NEXON Lv1 Gothic Light"/>
              </a:defRPr>
            </a:pPr>
            <a:r>
              <a:rPr sz="1350" b="0">
                <a:solidFill>
                  <a:srgbClr val="5D6D75"/>
                </a:solidFill>
                <a:latin typeface="NEXON Lv1 Gothic Light"/>
                <a:ea typeface="NEXON Lv1 Gothic Light"/>
                <a:cs typeface="NEXON Lv1 Gothic Light"/>
              </a:rPr>
              <a:t>560개 명령어 자료에서 이번 제작과 관련된 기능을 선별했습니다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5E1BD8-5562-453B-B59E-862F0215A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38900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9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9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rPr>
              <a:t>WORLD MAKING MEMBERS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C0513A-F78F-4412-A347-EC3D8C7B8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523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125" b="0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rPr>
              <a:t>20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7B308A-A71A-4A1B-9A93-8EC1C4AB0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914525"/>
            <a:ext cx="3333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800" b="0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rPr>
              <a:t>/wmm-content-02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343763-7DEF-475E-B38D-59C3C6C4A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1914525"/>
            <a:ext cx="3333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8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rPr>
              <a:t>쇼츠 콘셉트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A33934-9154-42A3-8D14-E889A6FA4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1914525"/>
            <a:ext cx="3810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7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rPr>
              <a:t>초안 04의 30초 대본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4B49822-F26C-4DCA-B986-74EDC24ED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86050"/>
            <a:ext cx="3333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800" b="0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rPr>
              <a:t>/wmm-content-06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E913DD1-AA41-4BF4-80A6-EE0F3E9E5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2686050"/>
            <a:ext cx="3333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8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rPr>
              <a:t>기술 소개 3분 대본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867A0E2-11A3-45B8-A833-C7365A361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686050"/>
            <a:ext cx="3810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7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rPr>
              <a:t>사업설명 영상 구성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C8D594A-1B47-49A2-BE65-653E0829B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457575"/>
            <a:ext cx="3333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800" b="0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rPr>
              <a:t>/wmm-content-08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CBCAD20-62E3-4C92-A706-645D1B39B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3457575"/>
            <a:ext cx="3333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8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rPr>
              <a:t>한국어·영어 자막 검수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59B78DC-B382-47D6-B816-A2DE23054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3457575"/>
            <a:ext cx="3810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7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rPr>
              <a:t>의미·가격·조건 일치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85F7331-7A00-4773-8F27-A811ECF92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229100"/>
            <a:ext cx="3333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800" b="0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rPr>
              <a:t>/wmm-content-13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93CB338-1580-48DB-B5B0-983A75EF2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4229100"/>
            <a:ext cx="3333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8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rPr>
              <a:t>블로그 교육 시리즈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0734632-F324-4D72-A291-E72B2FB70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4229100"/>
            <a:ext cx="3810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7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rPr>
              <a:t>초안 02·08의 자료 준비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05F9E1D-CF99-4B7E-AD7B-DB41D4F22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000625"/>
            <a:ext cx="3333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800" b="0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rPr>
              <a:t>/wmm-content-14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8CDE125-50F6-42D0-B1BB-8395B9D59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000625"/>
            <a:ext cx="3333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8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rPr>
              <a:t>SNS 댓글 수요분석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80D5A44-EE19-4C54-879B-3FF8221C5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5000625"/>
            <a:ext cx="3810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7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rPr>
              <a:t>차기 교육·상담 주제 선택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83AF431-E453-4918-8A27-B4562C1A9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953125"/>
            <a:ext cx="10858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72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rPr>
              <a:t>사실자료 확인, 초안 작성, 담당자 검수, 게시, 문의 분석의 순서로 운영합니다.</a:t>
            </a:r>
          </a:p>
        </p:txBody>
      </p:sp>
    </p:spTree>
    <p:extLst>
      <p:ext uri="{BB962C8B-B14F-4D97-AF65-F5344CB8AC3E}">
        <p14:creationId xmlns:p14="http://schemas.microsoft.com/office/powerpoint/2010/main" val="2011290972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CC7CF07-620B-40B7-AB34-FB2A12AFC94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c7969dddd14f52"/>
          <a:stretch xmlns:a="http://schemas.openxmlformats.org/drawingml/2006/main"/>
        </p:blipFill>
        <p:spPr>
          <a:xfrm xmlns:a="http://schemas.openxmlformats.org/drawingml/2006/main">
            <a:off x="11029950" y="3048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941AE4-2E92-491E-B6D0-3C7149723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57200"/>
            <a:ext cx="1028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27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2700" b="1">
                <a:solidFill>
                  <a:srgbClr val="101F2A"/>
                </a:solidFill>
                <a:latin typeface="NEXON Lv1 Gothic"/>
                <a:ea typeface="NEXON Lv1 Gothic"/>
                <a:cs typeface="NEXON Lv1 Gothic"/>
              </a:rPr>
              <a:t>디자인 기준과 사용 안내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00EE669-15CF-4EDA-AC4E-87E5E1697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152525"/>
            <a:ext cx="107632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5D6D75"/>
                </a:solidFill>
                <a:latin typeface="NEXON Lv1 Gothic Light"/>
                <a:ea typeface="NEXON Lv1 Gothic Light"/>
                <a:cs typeface="NEXON Lv1 Gothic Light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5D6D75"/>
                </a:solidFill>
                <a:latin typeface="NEXON Lv1 Gothic Light"/>
                <a:ea typeface="NEXON Lv1 Gothic Light"/>
                <a:cs typeface="NEXON Lv1 Gothic Light"/>
              </a:defRPr>
            </a:pPr>
            <a:r>
              <a:rPr sz="1350" b="0">
                <a:solidFill>
                  <a:srgbClr val="5D6D75"/>
                </a:solidFill>
                <a:latin typeface="NEXON Lv1 Gothic Light"/>
                <a:ea typeface="NEXON Lv1 Gothic Light"/>
                <a:cs typeface="NEXON Lv1 Gothic Light"/>
              </a:rPr>
              <a:t>넥슨Lv1고딕 Regular · Bold · Light / 16:9 PowerPoint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F6137B-D975-4229-943E-AA6EBD633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38900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9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975" b="0">
                <a:solidFill>
                  <a:srgbClr val="5D6D75"/>
                </a:solidFill>
                <a:latin typeface="NEXON Lv1 Gothic"/>
                <a:ea typeface="NEXON Lv1 Gothic"/>
                <a:cs typeface="NEXON Lv1 Gothic"/>
              </a:rPr>
              <a:t>WORLD MAKING MEMBERS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326966-B18D-4C0E-BD9B-DFD5378FD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523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125" b="0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rPr>
              <a:t>21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5B29AD-D393-4BC3-97B0-216593776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924050"/>
            <a:ext cx="285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325" b="1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2325" b="1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2325" b="1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rPr>
              <a:t>시각 기준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CB9EF1-26E5-4D44-A202-92AE9B323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562225"/>
            <a:ext cx="10668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217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rPr>
              <a:t>네이비와 밝은 여백, 절제된 골드 강조</a:t>
            </a:r>
          </a:p>
          <a:p xmlns:a="http://schemas.openxmlformats.org/drawingml/2006/main">
            <a:pPr>
              <a:defRPr sz="217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217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rPr>
              <a:t>산업 실사와 편집 가능한 도식의 조합</a:t>
            </a:r>
          </a:p>
          <a:p xmlns:a="http://schemas.openxmlformats.org/drawingml/2006/main">
            <a:pPr>
              <a:defRPr sz="217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217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rPr>
              <a:t>제목 Bold, 본문 Regular, 보조 설명 Light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01E3476-3CA0-40F3-A9E9-9DC2A4E11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62450"/>
            <a:ext cx="285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325" b="1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2325" b="1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2325" b="1">
                <a:solidFill>
                  <a:srgbClr val="B29156"/>
                </a:solidFill>
                <a:latin typeface="NEXON Lv1 Gothic"/>
                <a:ea typeface="NEXON Lv1 Gothic"/>
                <a:cs typeface="NEXON Lv1 Gothic"/>
              </a:rPr>
              <a:t>출처와 활용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DD4FE94-61C9-414D-9EE5-24207BB92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62525"/>
            <a:ext cx="108585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7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rPr>
              <a:t>Pinterest 기업자료 레이아웃 탐색과 Siemens 산업별 구성 참고</a:t>
            </a:r>
          </a:p>
          <a:p xmlns:a="http://schemas.openxmlformats.org/drawingml/2006/main">
            <a:pPr>
              <a:defRPr sz="17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7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rPr>
              <a:t>사진: Pexels, 상세 출처는 해당 슬라이드 노트</a:t>
            </a:r>
          </a:p>
          <a:p xmlns:a="http://schemas.openxmlformats.org/drawingml/2006/main">
            <a:pPr>
              <a:defRPr sz="17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defRPr>
            </a:pPr>
            <a:r>
              <a:rPr sz="1725" b="0">
                <a:solidFill>
                  <a:srgbClr val="152C3A"/>
                </a:solidFill>
                <a:latin typeface="NEXON Lv1 Gothic"/>
                <a:ea typeface="NEXON Lv1 Gothic"/>
                <a:cs typeface="NEXON Lv1 Gothic"/>
              </a:rPr>
              <a:t>로고: 제공된 WMM 원본 / 상세 사실·시행 조건은 게시 전 확인</a:t>
            </a:r>
          </a:p>
        </p:txBody>
      </p:sp>
    </p:spTree>
    <p:extLst>
      <p:ext uri="{BB962C8B-B14F-4D97-AF65-F5344CB8AC3E}">
        <p14:creationId xmlns:p14="http://schemas.microsoft.com/office/powerpoint/2010/main" val="125935195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2026-10-15T07:35:36.5940000Z</dcterms:created>
  <dcterms:modified xsi:type="dcterms:W3CDTF">2026-10-15T07:35:36.5940000Z</dcterms:modified>
</coreProperties>
</file>